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1"/>
  </p:notesMasterIdLst>
  <p:sldIdLst>
    <p:sldId id="486" r:id="rId5"/>
    <p:sldId id="408" r:id="rId6"/>
    <p:sldId id="403" r:id="rId7"/>
    <p:sldId id="460" r:id="rId8"/>
    <p:sldId id="346" r:id="rId9"/>
    <p:sldId id="294" r:id="rId10"/>
    <p:sldId id="512" r:id="rId11"/>
    <p:sldId id="513" r:id="rId12"/>
    <p:sldId id="514" r:id="rId13"/>
    <p:sldId id="515" r:id="rId14"/>
    <p:sldId id="516" r:id="rId15"/>
    <p:sldId id="517" r:id="rId16"/>
    <p:sldId id="518" r:id="rId17"/>
    <p:sldId id="519" r:id="rId18"/>
    <p:sldId id="520" r:id="rId19"/>
    <p:sldId id="521" r:id="rId20"/>
    <p:sldId id="522" r:id="rId21"/>
    <p:sldId id="384" r:id="rId22"/>
    <p:sldId id="523" r:id="rId23"/>
    <p:sldId id="524" r:id="rId24"/>
    <p:sldId id="525" r:id="rId25"/>
    <p:sldId id="526" r:id="rId26"/>
    <p:sldId id="527" r:id="rId27"/>
    <p:sldId id="393" r:id="rId28"/>
    <p:sldId id="528" r:id="rId29"/>
    <p:sldId id="529" r:id="rId30"/>
    <p:sldId id="530" r:id="rId31"/>
    <p:sldId id="531" r:id="rId32"/>
    <p:sldId id="532" r:id="rId33"/>
    <p:sldId id="533" r:id="rId34"/>
    <p:sldId id="534" r:id="rId35"/>
    <p:sldId id="535" r:id="rId36"/>
    <p:sldId id="536" r:id="rId37"/>
    <p:sldId id="537" r:id="rId38"/>
    <p:sldId id="538" r:id="rId39"/>
    <p:sldId id="539" r:id="rId40"/>
    <p:sldId id="540" r:id="rId41"/>
    <p:sldId id="371" r:id="rId42"/>
    <p:sldId id="541" r:id="rId43"/>
    <p:sldId id="542" r:id="rId44"/>
    <p:sldId id="543" r:id="rId45"/>
    <p:sldId id="544" r:id="rId46"/>
    <p:sldId id="545" r:id="rId47"/>
    <p:sldId id="546" r:id="rId48"/>
    <p:sldId id="547" r:id="rId49"/>
    <p:sldId id="548" r:id="rId50"/>
    <p:sldId id="399" r:id="rId51"/>
    <p:sldId id="549" r:id="rId52"/>
    <p:sldId id="550" r:id="rId53"/>
    <p:sldId id="551" r:id="rId54"/>
    <p:sldId id="497" r:id="rId55"/>
    <p:sldId id="552" r:id="rId56"/>
    <p:sldId id="553" r:id="rId57"/>
    <p:sldId id="554" r:id="rId58"/>
    <p:sldId id="462" r:id="rId59"/>
    <p:sldId id="324" r:id="rId60"/>
  </p:sldIdLst>
  <p:sldSz cx="12192000" cy="6858000"/>
  <p:notesSz cx="6858000" cy="9144000"/>
  <p:embeddedFontLs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Lst>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785" autoAdjust="0"/>
  </p:normalViewPr>
  <p:slideViewPr>
    <p:cSldViewPr snapToGrid="0">
      <p:cViewPr varScale="1">
        <p:scale>
          <a:sx n="94" d="100"/>
          <a:sy n="94" d="100"/>
        </p:scale>
        <p:origin x="1164" y="78"/>
      </p:cViewPr>
      <p:guideLst>
        <p:guide orient="horz" pos="2205"/>
        <p:guide pos="381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6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5.fntdata"/><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Truscott" userId="06425d6a-f707-4ccd-bad1-54c5f8958291" providerId="ADAL" clId="{59BD8873-7EDC-4BA7-96AA-96BE614334FD}"/>
    <pc:docChg chg="custSel modSld">
      <pc:chgData name="Jason Truscott" userId="06425d6a-f707-4ccd-bad1-54c5f8958291" providerId="ADAL" clId="{59BD8873-7EDC-4BA7-96AA-96BE614334FD}" dt="2021-03-10T09:24:25.051" v="44" actId="20577"/>
      <pc:docMkLst>
        <pc:docMk/>
      </pc:docMkLst>
      <pc:sldChg chg="modSp mod">
        <pc:chgData name="Jason Truscott" userId="06425d6a-f707-4ccd-bad1-54c5f8958291" providerId="ADAL" clId="{59BD8873-7EDC-4BA7-96AA-96BE614334FD}" dt="2021-03-10T09:24:25.051" v="44" actId="20577"/>
        <pc:sldMkLst>
          <pc:docMk/>
          <pc:sldMk cId="1399621085" sldId="486"/>
        </pc:sldMkLst>
        <pc:spChg chg="mod">
          <ac:chgData name="Jason Truscott" userId="06425d6a-f707-4ccd-bad1-54c5f8958291" providerId="ADAL" clId="{59BD8873-7EDC-4BA7-96AA-96BE614334FD}" dt="2021-03-10T09:24:25.051" v="44" actId="20577"/>
          <ac:spMkLst>
            <pc:docMk/>
            <pc:sldMk cId="1399621085" sldId="486"/>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r>
            <a:rPr lang="en-GB" dirty="0"/>
            <a:t>Description</a:t>
          </a:r>
        </a:p>
      </dgm:t>
    </dgm:pt>
    <dgm:pt modelId="{A34EB71A-304A-4BD0-B233-4B4C330DA539}" type="parTrans" cxnId="{2CF37A98-12DD-4F86-A09F-8DC285E1700D}">
      <dgm:prSet/>
      <dgm:spPr/>
      <dgm:t>
        <a:bodyPr/>
        <a:lstStyle/>
        <a:p>
          <a:endParaRPr lang="en-GB"/>
        </a:p>
      </dgm:t>
    </dgm:pt>
    <dgm:pt modelId="{232F7C0F-5C4A-483A-821A-597783DB653F}" type="sibTrans" cxnId="{2CF37A98-12DD-4F86-A09F-8DC285E1700D}">
      <dgm:prSet/>
      <dgm:spPr/>
      <dgm:t>
        <a:bodyPr/>
        <a:lstStyle/>
        <a:p>
          <a:endParaRPr lang="en-GB"/>
        </a:p>
      </dgm:t>
    </dgm:pt>
    <dgm:pt modelId="{7D2F4D4A-9A10-49C1-A5F1-701838DE3561}">
      <dgm:prSet phldrT="[Text]"/>
      <dgm:spPr/>
      <dgm:t>
        <a:bodyPr/>
        <a:lstStyle/>
        <a:p>
          <a:r>
            <a:rPr lang="en-GB" dirty="0"/>
            <a:t>What?</a:t>
          </a:r>
        </a:p>
      </dgm:t>
    </dgm:pt>
    <dgm:pt modelId="{3B5FFEF1-7F9C-4571-86ED-E2C8A760BBB3}" type="parTrans" cxnId="{2B2636C1-D54E-461A-BCE1-80FF52225CF7}">
      <dgm:prSet/>
      <dgm:spPr/>
      <dgm:t>
        <a:bodyPr/>
        <a:lstStyle/>
        <a:p>
          <a:endParaRPr lang="en-GB"/>
        </a:p>
      </dgm:t>
    </dgm:pt>
    <dgm:pt modelId="{5DEFC134-C9F4-4DDC-8B01-4CCAF7ADA0AC}" type="sibTrans" cxnId="{2B2636C1-D54E-461A-BCE1-80FF52225CF7}">
      <dgm:prSet/>
      <dgm:spPr/>
      <dgm:t>
        <a:bodyPr/>
        <a:lstStyle/>
        <a:p>
          <a:endParaRPr lang="en-GB"/>
        </a:p>
      </dgm:t>
    </dgm:pt>
    <dgm:pt modelId="{09D49D8D-14D6-4FBE-91BA-4898C3FE5D30}">
      <dgm:prSet phldrT="[Text]"/>
      <dgm:spPr/>
      <dgm:t>
        <a:bodyPr/>
        <a:lstStyle/>
        <a:p>
          <a:r>
            <a:rPr lang="en-GB" dirty="0"/>
            <a:t>Analysis</a:t>
          </a:r>
        </a:p>
      </dgm:t>
    </dgm:pt>
    <dgm:pt modelId="{C41EA70B-0FD0-456A-B9A3-2C24258511A4}" type="parTrans" cxnId="{9F9408DB-7B19-44FC-8003-3FB46806634A}">
      <dgm:prSet/>
      <dgm:spPr/>
      <dgm:t>
        <a:bodyPr/>
        <a:lstStyle/>
        <a:p>
          <a:endParaRPr lang="en-GB"/>
        </a:p>
      </dgm:t>
    </dgm:pt>
    <dgm:pt modelId="{3A3F8050-F490-48EC-A6C0-4C61772D0D84}" type="sibTrans" cxnId="{9F9408DB-7B19-44FC-8003-3FB46806634A}">
      <dgm:prSet/>
      <dgm:spPr/>
      <dgm:t>
        <a:bodyPr/>
        <a:lstStyle/>
        <a:p>
          <a:endParaRPr lang="en-GB"/>
        </a:p>
      </dgm:t>
    </dgm:pt>
    <dgm:pt modelId="{9195F490-763B-466C-A2E3-06FB2EDFB13A}">
      <dgm:prSet phldrT="[Text]"/>
      <dgm:spPr/>
      <dgm:t>
        <a:bodyPr/>
        <a:lstStyle/>
        <a:p>
          <a:r>
            <a:rPr lang="en-GB" dirty="0"/>
            <a:t>Why?</a:t>
          </a:r>
        </a:p>
      </dgm:t>
    </dgm:pt>
    <dgm:pt modelId="{FAC99098-2F7E-4A5D-8E2C-7A845E998EED}" type="parTrans" cxnId="{EAC95E01-6342-4656-AE2F-CB115AF4445B}">
      <dgm:prSet/>
      <dgm:spPr/>
      <dgm:t>
        <a:bodyPr/>
        <a:lstStyle/>
        <a:p>
          <a:endParaRPr lang="en-GB"/>
        </a:p>
      </dgm:t>
    </dgm:pt>
    <dgm:pt modelId="{1980C578-1413-4805-9E5C-57BD703B6150}" type="sibTrans" cxnId="{EAC95E01-6342-4656-AE2F-CB115AF4445B}">
      <dgm:prSet/>
      <dgm:spPr/>
      <dgm:t>
        <a:bodyPr/>
        <a:lstStyle/>
        <a:p>
          <a:endParaRPr lang="en-GB"/>
        </a:p>
      </dgm:t>
    </dgm:pt>
    <dgm:pt modelId="{98AA0106-C7DC-4EC2-B856-637A36224255}">
      <dgm:prSet phldrT="[Text]"/>
      <dgm:spPr/>
      <dgm:t>
        <a:bodyPr/>
        <a:lstStyle/>
        <a:p>
          <a:r>
            <a:rPr lang="en-GB" dirty="0"/>
            <a:t>Evaluation</a:t>
          </a:r>
        </a:p>
      </dgm:t>
    </dgm:pt>
    <dgm:pt modelId="{C1F93284-353F-479D-BDD5-52685B57D48F}" type="parTrans" cxnId="{3D7C9804-FFC6-403B-B999-39E90AB340CA}">
      <dgm:prSet/>
      <dgm:spPr/>
      <dgm:t>
        <a:bodyPr/>
        <a:lstStyle/>
        <a:p>
          <a:endParaRPr lang="en-GB"/>
        </a:p>
      </dgm:t>
    </dgm:pt>
    <dgm:pt modelId="{6FC261CA-A0E2-4544-BB8D-674495309E72}" type="sibTrans" cxnId="{3D7C9804-FFC6-403B-B999-39E90AB340CA}">
      <dgm:prSet/>
      <dgm:spPr/>
      <dgm:t>
        <a:bodyPr/>
        <a:lstStyle/>
        <a:p>
          <a:endParaRPr lang="en-GB"/>
        </a:p>
      </dgm:t>
    </dgm:pt>
    <dgm:pt modelId="{E2DDBF51-3963-414C-A918-36202108B10C}">
      <dgm:prSet phldrT="[Text]"/>
      <dgm:spPr/>
      <dgm:t>
        <a:bodyPr/>
        <a:lstStyle/>
        <a:p>
          <a:r>
            <a:rPr lang="en-GB" dirty="0"/>
            <a:t>So what?</a:t>
          </a:r>
        </a:p>
      </dgm:t>
    </dgm:pt>
    <dgm:pt modelId="{3F4CE712-6477-44FA-8BCB-E0064234F9F2}" type="parTrans" cxnId="{BA01E3E1-5913-4CBA-AF6F-9C3C7D3C6CED}">
      <dgm:prSet/>
      <dgm:spPr/>
      <dgm:t>
        <a:bodyPr/>
        <a:lstStyle/>
        <a:p>
          <a:endParaRPr lang="en-GB"/>
        </a:p>
      </dgm:t>
    </dgm:pt>
    <dgm:pt modelId="{DD098756-7E7F-4E21-A8AF-14C7CEB8D210}" type="sibTrans" cxnId="{BA01E3E1-5913-4CBA-AF6F-9C3C7D3C6CED}">
      <dgm:prSet/>
      <dgm:spPr/>
      <dgm:t>
        <a:bodyPr/>
        <a:lstStyle/>
        <a:p>
          <a:endParaRPr lang="en-GB"/>
        </a:p>
      </dgm:t>
    </dgm:pt>
    <dgm:pt modelId="{80CC49A3-0318-4962-BE2C-EBD734E72001}">
      <dgm:prSet phldrT="[Text]"/>
      <dgm:spPr/>
      <dgm:t>
        <a:bodyPr/>
        <a:lstStyle/>
        <a:p>
          <a:r>
            <a:rPr lang="en-GB" dirty="0"/>
            <a:t>Who?</a:t>
          </a:r>
        </a:p>
      </dgm:t>
    </dgm:pt>
    <dgm:pt modelId="{F2C96377-0D85-434E-8E75-121F671A147B}" type="parTrans" cxnId="{AAA51EF2-418C-4796-8E6A-5F6633BE25F6}">
      <dgm:prSet/>
      <dgm:spPr/>
      <dgm:t>
        <a:bodyPr/>
        <a:lstStyle/>
        <a:p>
          <a:endParaRPr lang="en-GB"/>
        </a:p>
      </dgm:t>
    </dgm:pt>
    <dgm:pt modelId="{5D3FCD7E-C860-4B5F-BA43-DA9B31ABAD79}" type="sibTrans" cxnId="{AAA51EF2-418C-4796-8E6A-5F6633BE25F6}">
      <dgm:prSet/>
      <dgm:spPr/>
      <dgm:t>
        <a:bodyPr/>
        <a:lstStyle/>
        <a:p>
          <a:endParaRPr lang="en-GB"/>
        </a:p>
      </dgm:t>
    </dgm:pt>
    <dgm:pt modelId="{E55628FD-B648-4399-AA74-4A85741B9ACD}">
      <dgm:prSet phldrT="[Text]"/>
      <dgm:spPr/>
      <dgm:t>
        <a:bodyPr/>
        <a:lstStyle/>
        <a:p>
          <a:r>
            <a:rPr lang="en-GB" dirty="0"/>
            <a:t>When?</a:t>
          </a:r>
        </a:p>
      </dgm:t>
    </dgm:pt>
    <dgm:pt modelId="{5DF4A607-9C46-4E2F-BB68-F4F173B97CC5}" type="parTrans" cxnId="{22E27115-7181-43EE-A521-F792B38D267D}">
      <dgm:prSet/>
      <dgm:spPr/>
      <dgm:t>
        <a:bodyPr/>
        <a:lstStyle/>
        <a:p>
          <a:endParaRPr lang="en-GB"/>
        </a:p>
      </dgm:t>
    </dgm:pt>
    <dgm:pt modelId="{7025D03B-9413-4D00-A7E8-FCD1216DC3AA}" type="sibTrans" cxnId="{22E27115-7181-43EE-A521-F792B38D267D}">
      <dgm:prSet/>
      <dgm:spPr/>
      <dgm:t>
        <a:bodyPr/>
        <a:lstStyle/>
        <a:p>
          <a:endParaRPr lang="en-GB"/>
        </a:p>
      </dgm:t>
    </dgm:pt>
    <dgm:pt modelId="{B1DA1392-F6CE-4B76-9695-13E2FEDF3F24}">
      <dgm:prSet phldrT="[Text]"/>
      <dgm:spPr/>
      <dgm:t>
        <a:bodyPr/>
        <a:lstStyle/>
        <a:p>
          <a:r>
            <a:rPr lang="en-GB" dirty="0"/>
            <a:t>Where?</a:t>
          </a:r>
        </a:p>
      </dgm:t>
    </dgm:pt>
    <dgm:pt modelId="{049ACAC9-5297-4741-9C8A-3A502DFA1447}" type="parTrans" cxnId="{46224865-EF71-4C0C-A9B5-637DF4CCFC41}">
      <dgm:prSet/>
      <dgm:spPr/>
      <dgm:t>
        <a:bodyPr/>
        <a:lstStyle/>
        <a:p>
          <a:endParaRPr lang="en-GB"/>
        </a:p>
      </dgm:t>
    </dgm:pt>
    <dgm:pt modelId="{7259AD8D-6BCE-4B1E-AC8A-94EC053F1D5D}" type="sibTrans" cxnId="{46224865-EF71-4C0C-A9B5-637DF4CCFC41}">
      <dgm:prSet/>
      <dgm:spPr/>
      <dgm:t>
        <a:bodyPr/>
        <a:lstStyle/>
        <a:p>
          <a:endParaRPr lang="en-GB"/>
        </a:p>
      </dgm:t>
    </dgm:pt>
    <dgm:pt modelId="{B4C86D4A-426B-43E7-956B-A6624C572CAE}">
      <dgm:prSet phldrT="[Text]"/>
      <dgm:spPr/>
      <dgm:t>
        <a:bodyPr/>
        <a:lstStyle/>
        <a:p>
          <a:r>
            <a:rPr lang="en-GB" dirty="0"/>
            <a:t>How?</a:t>
          </a:r>
        </a:p>
      </dgm:t>
    </dgm:pt>
    <dgm:pt modelId="{BC48C92C-05F3-4C04-A6CD-79B31D8BACDD}" type="parTrans" cxnId="{42F3958E-FB54-4448-B94D-24BB52438718}">
      <dgm:prSet/>
      <dgm:spPr/>
      <dgm:t>
        <a:bodyPr/>
        <a:lstStyle/>
        <a:p>
          <a:endParaRPr lang="en-GB"/>
        </a:p>
      </dgm:t>
    </dgm:pt>
    <dgm:pt modelId="{9BEAF161-C3BE-4D0B-92AF-68C076CCC29D}" type="sibTrans" cxnId="{42F3958E-FB54-4448-B94D-24BB52438718}">
      <dgm:prSet/>
      <dgm:spPr/>
      <dgm:t>
        <a:bodyPr/>
        <a:lstStyle/>
        <a:p>
          <a:endParaRPr lang="en-GB"/>
        </a:p>
      </dgm:t>
    </dgm:pt>
    <dgm:pt modelId="{F27102BD-7C23-4197-BB51-5016C888D49A}">
      <dgm:prSet phldrT="[Text]"/>
      <dgm:spPr/>
      <dgm:t>
        <a:bodyPr/>
        <a:lstStyle/>
        <a:p>
          <a:r>
            <a:rPr lang="en-GB" dirty="0"/>
            <a:t>What if?</a:t>
          </a:r>
        </a:p>
      </dgm:t>
    </dgm:pt>
    <dgm:pt modelId="{38966307-4024-42E0-A495-83856634F74D}" type="parTrans" cxnId="{3CF9FE43-767D-4814-B393-82F3E4FC4E80}">
      <dgm:prSet/>
      <dgm:spPr/>
      <dgm:t>
        <a:bodyPr/>
        <a:lstStyle/>
        <a:p>
          <a:endParaRPr lang="en-GB"/>
        </a:p>
      </dgm:t>
    </dgm:pt>
    <dgm:pt modelId="{FC1ED71F-4ACE-41C0-B65A-02BE8A15F304}" type="sibTrans" cxnId="{3CF9FE43-767D-4814-B393-82F3E4FC4E80}">
      <dgm:prSet/>
      <dgm:spPr/>
      <dgm:t>
        <a:bodyPr/>
        <a:lstStyle/>
        <a:p>
          <a:endParaRPr lang="en-GB"/>
        </a:p>
      </dgm:t>
    </dgm:pt>
    <dgm:pt modelId="{86E8F9B3-1CA0-4CE6-A248-DBB7D7A641A0}">
      <dgm:prSet phldrT="[Text]"/>
      <dgm:spPr/>
      <dgm:t>
        <a:bodyPr/>
        <a:lstStyle/>
        <a:p>
          <a:r>
            <a:rPr lang="en-GB" dirty="0"/>
            <a:t>What next?</a:t>
          </a:r>
        </a:p>
      </dgm:t>
    </dgm:pt>
    <dgm:pt modelId="{5982ED72-EC59-4EC6-9A49-37BF27231CC7}" type="parTrans" cxnId="{70863447-B978-4557-B1C5-0A02BE5FF600}">
      <dgm:prSet/>
      <dgm:spPr/>
      <dgm:t>
        <a:bodyPr/>
        <a:lstStyle/>
        <a:p>
          <a:endParaRPr lang="en-GB"/>
        </a:p>
      </dgm:t>
    </dgm:pt>
    <dgm:pt modelId="{98354EEB-A323-43B3-88F2-364763FDAD3A}" type="sibTrans" cxnId="{70863447-B978-4557-B1C5-0A02BE5FF600}">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3">
        <dgm:presLayoutVars>
          <dgm:chMax val="0"/>
          <dgm:chPref val="0"/>
          <dgm:bulletEnabled val="1"/>
        </dgm:presLayoutVars>
      </dgm:prSet>
      <dgm:spPr/>
    </dgm:pt>
    <dgm:pt modelId="{DB38E7DA-A50A-41E7-B695-9CB449DB7598}" type="pres">
      <dgm:prSet presAssocID="{A0513DA6-A0B2-40C4-B473-3BE389FCA7DC}" presName="parSh" presStyleLbl="node1" presStyleIdx="0" presStyleCnt="3"/>
      <dgm:spPr/>
    </dgm:pt>
    <dgm:pt modelId="{D816B60B-4929-4739-B6B6-9A60FF5B29A5}" type="pres">
      <dgm:prSet presAssocID="{A0513DA6-A0B2-40C4-B473-3BE389FCA7DC}" presName="desTx" presStyleLbl="fgAcc1" presStyleIdx="0" presStyleCnt="3">
        <dgm:presLayoutVars>
          <dgm:bulletEnabled val="1"/>
        </dgm:presLayoutVars>
      </dgm:prSet>
      <dgm:spPr/>
    </dgm:pt>
    <dgm:pt modelId="{EF659FA4-F930-46C7-A061-41AD58FCE201}" type="pres">
      <dgm:prSet presAssocID="{232F7C0F-5C4A-483A-821A-597783DB653F}" presName="sibTrans" presStyleLbl="sibTrans2D1" presStyleIdx="0" presStyleCnt="2"/>
      <dgm:spPr/>
    </dgm:pt>
    <dgm:pt modelId="{5A290042-1BB3-4AB3-91DC-9C0949A4D7DD}" type="pres">
      <dgm:prSet presAssocID="{232F7C0F-5C4A-483A-821A-597783DB653F}" presName="connTx" presStyleLbl="sibTrans2D1" presStyleIdx="0" presStyleCnt="2"/>
      <dgm:spPr/>
    </dgm:pt>
    <dgm:pt modelId="{54B3E14D-20EB-439C-BEF1-234841366D2B}" type="pres">
      <dgm:prSet presAssocID="{09D49D8D-14D6-4FBE-91BA-4898C3FE5D30}" presName="composite" presStyleCnt="0"/>
      <dgm:spPr/>
    </dgm:pt>
    <dgm:pt modelId="{F35E6DC6-3BF3-4306-8288-3DEE55AD6A9E}" type="pres">
      <dgm:prSet presAssocID="{09D49D8D-14D6-4FBE-91BA-4898C3FE5D30}" presName="parTx" presStyleLbl="node1" presStyleIdx="0" presStyleCnt="3">
        <dgm:presLayoutVars>
          <dgm:chMax val="0"/>
          <dgm:chPref val="0"/>
          <dgm:bulletEnabled val="1"/>
        </dgm:presLayoutVars>
      </dgm:prSet>
      <dgm:spPr/>
    </dgm:pt>
    <dgm:pt modelId="{FA6F50FA-9AD5-49F4-8BA5-EFF8DB48C849}" type="pres">
      <dgm:prSet presAssocID="{09D49D8D-14D6-4FBE-91BA-4898C3FE5D30}" presName="parSh" presStyleLbl="node1" presStyleIdx="1" presStyleCnt="3"/>
      <dgm:spPr/>
    </dgm:pt>
    <dgm:pt modelId="{0B5317DF-386D-47C6-B22B-F8B8A39A8AD8}" type="pres">
      <dgm:prSet presAssocID="{09D49D8D-14D6-4FBE-91BA-4898C3FE5D30}" presName="desTx" presStyleLbl="fgAcc1" presStyleIdx="1" presStyleCnt="3">
        <dgm:presLayoutVars>
          <dgm:bulletEnabled val="1"/>
        </dgm:presLayoutVars>
      </dgm:prSet>
      <dgm:spPr/>
    </dgm:pt>
    <dgm:pt modelId="{08142F07-CEE8-4398-93C3-ED151D65DF03}" type="pres">
      <dgm:prSet presAssocID="{3A3F8050-F490-48EC-A6C0-4C61772D0D84}" presName="sibTrans" presStyleLbl="sibTrans2D1" presStyleIdx="1" presStyleCnt="2"/>
      <dgm:spPr/>
    </dgm:pt>
    <dgm:pt modelId="{F66AEA6F-E36A-4326-B765-1C056541C7B2}" type="pres">
      <dgm:prSet presAssocID="{3A3F8050-F490-48EC-A6C0-4C61772D0D84}" presName="connTx" presStyleLbl="sibTrans2D1" presStyleIdx="1" presStyleCnt="2"/>
      <dgm:spPr/>
    </dgm:pt>
    <dgm:pt modelId="{C55946AB-D6F3-4DAD-8E19-D57BEF68EC95}" type="pres">
      <dgm:prSet presAssocID="{98AA0106-C7DC-4EC2-B856-637A36224255}" presName="composite" presStyleCnt="0"/>
      <dgm:spPr/>
    </dgm:pt>
    <dgm:pt modelId="{DC961F4E-3AA3-4994-99D6-048D14C614BC}" type="pres">
      <dgm:prSet presAssocID="{98AA0106-C7DC-4EC2-B856-637A36224255}" presName="parTx" presStyleLbl="node1" presStyleIdx="1" presStyleCnt="3">
        <dgm:presLayoutVars>
          <dgm:chMax val="0"/>
          <dgm:chPref val="0"/>
          <dgm:bulletEnabled val="1"/>
        </dgm:presLayoutVars>
      </dgm:prSet>
      <dgm:spPr/>
    </dgm:pt>
    <dgm:pt modelId="{72103332-C92E-43CA-8413-655781BE3C41}" type="pres">
      <dgm:prSet presAssocID="{98AA0106-C7DC-4EC2-B856-637A36224255}" presName="parSh" presStyleLbl="node1" presStyleIdx="2" presStyleCnt="3" custLinFactNeighborX="-355"/>
      <dgm:spPr/>
    </dgm:pt>
    <dgm:pt modelId="{B13478CE-DB58-4E1A-96BE-E3B07C2357E9}" type="pres">
      <dgm:prSet presAssocID="{98AA0106-C7DC-4EC2-B856-637A36224255}" presName="desTx" presStyleLbl="fgAcc1" presStyleIdx="2" presStyleCnt="3">
        <dgm:presLayoutVars>
          <dgm:bulletEnabled val="1"/>
        </dgm:presLayoutVars>
      </dgm:prSet>
      <dgm:spPr/>
    </dgm:pt>
  </dgm:ptLst>
  <dgm:cxnLst>
    <dgm:cxn modelId="{EAC95E01-6342-4656-AE2F-CB115AF4445B}" srcId="{09D49D8D-14D6-4FBE-91BA-4898C3FE5D30}" destId="{9195F490-763B-466C-A2E3-06FB2EDFB13A}" srcOrd="0" destOrd="0" parTransId="{FAC99098-2F7E-4A5D-8E2C-7A845E998EED}" sibTransId="{1980C578-1413-4805-9E5C-57BD703B6150}"/>
    <dgm:cxn modelId="{3D7C9804-FFC6-403B-B999-39E90AB340CA}" srcId="{D6880AB8-C33E-4A82-9BA7-E0ED051118DE}" destId="{98AA0106-C7DC-4EC2-B856-637A36224255}" srcOrd="2" destOrd="0" parTransId="{C1F93284-353F-479D-BDD5-52685B57D48F}" sibTransId="{6FC261CA-A0E2-4544-BB8D-674495309E72}"/>
    <dgm:cxn modelId="{BC4ECE09-8940-4AD8-A8DC-769FA1EE1E0E}" type="presOf" srcId="{B4C86D4A-426B-43E7-956B-A6624C572CAE}" destId="{0B5317DF-386D-47C6-B22B-F8B8A39A8AD8}" srcOrd="0" destOrd="1" presId="urn:microsoft.com/office/officeart/2005/8/layout/process3"/>
    <dgm:cxn modelId="{22E27115-7181-43EE-A521-F792B38D267D}" srcId="{A0513DA6-A0B2-40C4-B473-3BE389FCA7DC}" destId="{E55628FD-B648-4399-AA74-4A85741B9ACD}" srcOrd="2" destOrd="0" parTransId="{5DF4A607-9C46-4E2F-BB68-F4F173B97CC5}" sibTransId="{7025D03B-9413-4D00-A7E8-FCD1216DC3AA}"/>
    <dgm:cxn modelId="{0DE46325-97BB-4D2D-9529-715B11A32AC0}" type="presOf" srcId="{09D49D8D-14D6-4FBE-91BA-4898C3FE5D30}" destId="{F35E6DC6-3BF3-4306-8288-3DEE55AD6A9E}" srcOrd="0" destOrd="0" presId="urn:microsoft.com/office/officeart/2005/8/layout/process3"/>
    <dgm:cxn modelId="{8371A030-B7E4-4146-8F83-CCC56ADA5D3A}" type="presOf" srcId="{9195F490-763B-466C-A2E3-06FB2EDFB13A}" destId="{0B5317DF-386D-47C6-B22B-F8B8A39A8AD8}" srcOrd="0" destOrd="0" presId="urn:microsoft.com/office/officeart/2005/8/layout/process3"/>
    <dgm:cxn modelId="{3CF9FE43-767D-4814-B393-82F3E4FC4E80}" srcId="{09D49D8D-14D6-4FBE-91BA-4898C3FE5D30}" destId="{F27102BD-7C23-4197-BB51-5016C888D49A}" srcOrd="2" destOrd="0" parTransId="{38966307-4024-42E0-A495-83856634F74D}" sibTransId="{FC1ED71F-4ACE-41C0-B65A-02BE8A15F304}"/>
    <dgm:cxn modelId="{46224865-EF71-4C0C-A9B5-637DF4CCFC41}" srcId="{A0513DA6-A0B2-40C4-B473-3BE389FCA7DC}" destId="{B1DA1392-F6CE-4B76-9695-13E2FEDF3F24}" srcOrd="3" destOrd="0" parTransId="{049ACAC9-5297-4741-9C8A-3A502DFA1447}" sibTransId="{7259AD8D-6BCE-4B1E-AC8A-94EC053F1D5D}"/>
    <dgm:cxn modelId="{70863447-B978-4557-B1C5-0A02BE5FF600}" srcId="{98AA0106-C7DC-4EC2-B856-637A36224255}" destId="{86E8F9B3-1CA0-4CE6-A248-DBB7D7A641A0}" srcOrd="1" destOrd="0" parTransId="{5982ED72-EC59-4EC6-9A49-37BF27231CC7}" sibTransId="{98354EEB-A323-43B3-88F2-364763FDAD3A}"/>
    <dgm:cxn modelId="{7DD56153-FFE6-4C36-953F-3CF6936E8A32}" type="presOf" srcId="{80CC49A3-0318-4962-BE2C-EBD734E72001}" destId="{D816B60B-4929-4739-B6B6-9A60FF5B29A5}" srcOrd="0" destOrd="1" presId="urn:microsoft.com/office/officeart/2005/8/layout/process3"/>
    <dgm:cxn modelId="{FD0DE854-B10B-4C27-A145-CB4923D2874D}" type="presOf" srcId="{98AA0106-C7DC-4EC2-B856-637A36224255}" destId="{72103332-C92E-43CA-8413-655781BE3C41}" srcOrd="1" destOrd="0" presId="urn:microsoft.com/office/officeart/2005/8/layout/process3"/>
    <dgm:cxn modelId="{D0BEB580-9883-4A76-A540-5C23402E4F0F}" type="presOf" srcId="{7D2F4D4A-9A10-49C1-A5F1-701838DE3561}" destId="{D816B60B-4929-4739-B6B6-9A60FF5B29A5}" srcOrd="0" destOrd="0" presId="urn:microsoft.com/office/officeart/2005/8/layout/process3"/>
    <dgm:cxn modelId="{7D78D483-F0B7-4A74-B229-9988487CE15E}" type="presOf" srcId="{E2DDBF51-3963-414C-A918-36202108B10C}" destId="{B13478CE-DB58-4E1A-96BE-E3B07C2357E9}" srcOrd="0" destOrd="0" presId="urn:microsoft.com/office/officeart/2005/8/layout/process3"/>
    <dgm:cxn modelId="{CC54F288-7AAF-4577-B6D7-915BCB99AD64}" type="presOf" srcId="{3A3F8050-F490-48EC-A6C0-4C61772D0D84}" destId="{F66AEA6F-E36A-4326-B765-1C056541C7B2}" srcOrd="1" destOrd="0" presId="urn:microsoft.com/office/officeart/2005/8/layout/process3"/>
    <dgm:cxn modelId="{A3DC3E8C-2825-4759-BBB5-DEE57745AF08}" type="presOf" srcId="{232F7C0F-5C4A-483A-821A-597783DB653F}" destId="{EF659FA4-F930-46C7-A061-41AD58FCE201}" srcOrd="0" destOrd="0" presId="urn:microsoft.com/office/officeart/2005/8/layout/process3"/>
    <dgm:cxn modelId="{42F3958E-FB54-4448-B94D-24BB52438718}" srcId="{09D49D8D-14D6-4FBE-91BA-4898C3FE5D30}" destId="{B4C86D4A-426B-43E7-956B-A6624C572CAE}" srcOrd="1" destOrd="0" parTransId="{BC48C92C-05F3-4C04-A6CD-79B31D8BACDD}" sibTransId="{9BEAF161-C3BE-4D0B-92AF-68C076CCC29D}"/>
    <dgm:cxn modelId="{35A65894-7308-4BB8-8399-86CAB9295DAE}" type="presOf" srcId="{86E8F9B3-1CA0-4CE6-A248-DBB7D7A641A0}" destId="{B13478CE-DB58-4E1A-96BE-E3B07C2357E9}" srcOrd="0" destOrd="1" presId="urn:microsoft.com/office/officeart/2005/8/layout/process3"/>
    <dgm:cxn modelId="{2CF37A98-12DD-4F86-A09F-8DC285E1700D}" srcId="{D6880AB8-C33E-4A82-9BA7-E0ED051118DE}" destId="{A0513DA6-A0B2-40C4-B473-3BE389FCA7DC}" srcOrd="0" destOrd="0" parTransId="{A34EB71A-304A-4BD0-B233-4B4C330DA539}" sibTransId="{232F7C0F-5C4A-483A-821A-597783DB653F}"/>
    <dgm:cxn modelId="{4159B4A6-91CB-486C-BAD8-9A8C8E2E71A2}" type="presOf" srcId="{B1DA1392-F6CE-4B76-9695-13E2FEDF3F24}" destId="{D816B60B-4929-4739-B6B6-9A60FF5B29A5}" srcOrd="0" destOrd="3" presId="urn:microsoft.com/office/officeart/2005/8/layout/process3"/>
    <dgm:cxn modelId="{2B2636C1-D54E-461A-BCE1-80FF52225CF7}" srcId="{A0513DA6-A0B2-40C4-B473-3BE389FCA7DC}" destId="{7D2F4D4A-9A10-49C1-A5F1-701838DE3561}" srcOrd="0" destOrd="0" parTransId="{3B5FFEF1-7F9C-4571-86ED-E2C8A760BBB3}" sibTransId="{5DEFC134-C9F4-4DDC-8B01-4CCAF7ADA0AC}"/>
    <dgm:cxn modelId="{2850E2C1-FDFA-435F-A8E1-77E170ECD552}" type="presOf" srcId="{E55628FD-B648-4399-AA74-4A85741B9ACD}" destId="{D816B60B-4929-4739-B6B6-9A60FF5B29A5}" srcOrd="0" destOrd="2" presId="urn:microsoft.com/office/officeart/2005/8/layout/process3"/>
    <dgm:cxn modelId="{3A202BC3-3CB0-4133-A41E-D0FE35A03AD8}" type="presOf" srcId="{A0513DA6-A0B2-40C4-B473-3BE389FCA7DC}" destId="{DB38E7DA-A50A-41E7-B695-9CB449DB7598}" srcOrd="1" destOrd="0" presId="urn:microsoft.com/office/officeart/2005/8/layout/process3"/>
    <dgm:cxn modelId="{89CF9ACD-7AF3-4743-94BA-AD92544A8D8B}" type="presOf" srcId="{232F7C0F-5C4A-483A-821A-597783DB653F}" destId="{5A290042-1BB3-4AB3-91DC-9C0949A4D7DD}" srcOrd="1" destOrd="0" presId="urn:microsoft.com/office/officeart/2005/8/layout/process3"/>
    <dgm:cxn modelId="{B3F2F6CD-BD5E-4D7B-867F-ED482DA83275}" type="presOf" srcId="{98AA0106-C7DC-4EC2-B856-637A36224255}" destId="{DC961F4E-3AA3-4994-99D6-048D14C614BC}" srcOrd="0" destOrd="0" presId="urn:microsoft.com/office/officeart/2005/8/layout/process3"/>
    <dgm:cxn modelId="{925547D1-DB4C-40E9-928C-D89B6F4B2470}" type="presOf" srcId="{09D49D8D-14D6-4FBE-91BA-4898C3FE5D30}" destId="{FA6F50FA-9AD5-49F4-8BA5-EFF8DB48C849}" srcOrd="1" destOrd="0" presId="urn:microsoft.com/office/officeart/2005/8/layout/process3"/>
    <dgm:cxn modelId="{9F9408DB-7B19-44FC-8003-3FB46806634A}" srcId="{D6880AB8-C33E-4A82-9BA7-E0ED051118DE}" destId="{09D49D8D-14D6-4FBE-91BA-4898C3FE5D30}" srcOrd="1" destOrd="0" parTransId="{C41EA70B-0FD0-456A-B9A3-2C24258511A4}" sibTransId="{3A3F8050-F490-48EC-A6C0-4C61772D0D84}"/>
    <dgm:cxn modelId="{893191DB-127E-42CD-B2B9-264C26CB4150}" type="presOf" srcId="{D6880AB8-C33E-4A82-9BA7-E0ED051118DE}" destId="{AE0862A9-6388-426A-9843-C993E2F0B5E6}" srcOrd="0" destOrd="0" presId="urn:microsoft.com/office/officeart/2005/8/layout/process3"/>
    <dgm:cxn modelId="{BA01E3E1-5913-4CBA-AF6F-9C3C7D3C6CED}" srcId="{98AA0106-C7DC-4EC2-B856-637A36224255}" destId="{E2DDBF51-3963-414C-A918-36202108B10C}" srcOrd="0" destOrd="0" parTransId="{3F4CE712-6477-44FA-8BCB-E0064234F9F2}" sibTransId="{DD098756-7E7F-4E21-A8AF-14C7CEB8D210}"/>
    <dgm:cxn modelId="{047EA0E2-5D6C-4B09-A004-78A81B3D786C}" type="presOf" srcId="{A0513DA6-A0B2-40C4-B473-3BE389FCA7DC}" destId="{D7745354-DC36-4C74-8299-912B86181BC8}" srcOrd="0" destOrd="0" presId="urn:microsoft.com/office/officeart/2005/8/layout/process3"/>
    <dgm:cxn modelId="{B6788EF0-598E-4586-911F-82A36672C84F}" type="presOf" srcId="{3A3F8050-F490-48EC-A6C0-4C61772D0D84}" destId="{08142F07-CEE8-4398-93C3-ED151D65DF03}" srcOrd="0" destOrd="0" presId="urn:microsoft.com/office/officeart/2005/8/layout/process3"/>
    <dgm:cxn modelId="{AAA51EF2-418C-4796-8E6A-5F6633BE25F6}" srcId="{A0513DA6-A0B2-40C4-B473-3BE389FCA7DC}" destId="{80CC49A3-0318-4962-BE2C-EBD734E72001}" srcOrd="1" destOrd="0" parTransId="{F2C96377-0D85-434E-8E75-121F671A147B}" sibTransId="{5D3FCD7E-C860-4B5F-BA43-DA9B31ABAD79}"/>
    <dgm:cxn modelId="{093611FF-E9F8-4DB8-8E7F-BCB7F2F9E31B}" type="presOf" srcId="{F27102BD-7C23-4197-BB51-5016C888D49A}" destId="{0B5317DF-386D-47C6-B22B-F8B8A39A8AD8}" srcOrd="0" destOrd="2" presId="urn:microsoft.com/office/officeart/2005/8/layout/process3"/>
    <dgm:cxn modelId="{416B88EF-851F-46A4-86A4-AB6A24E780F6}" type="presParOf" srcId="{AE0862A9-6388-426A-9843-C993E2F0B5E6}" destId="{1C1FCD8F-A077-4EAE-BA11-C682479E74E4}" srcOrd="0" destOrd="0" presId="urn:microsoft.com/office/officeart/2005/8/layout/process3"/>
    <dgm:cxn modelId="{2FA761F7-A6F1-462B-A10F-D07DC99F2B7A}" type="presParOf" srcId="{1C1FCD8F-A077-4EAE-BA11-C682479E74E4}" destId="{D7745354-DC36-4C74-8299-912B86181BC8}" srcOrd="0" destOrd="0" presId="urn:microsoft.com/office/officeart/2005/8/layout/process3"/>
    <dgm:cxn modelId="{1FDA8C0B-0F26-4A93-883F-85F1E879D045}" type="presParOf" srcId="{1C1FCD8F-A077-4EAE-BA11-C682479E74E4}" destId="{DB38E7DA-A50A-41E7-B695-9CB449DB7598}" srcOrd="1" destOrd="0" presId="urn:microsoft.com/office/officeart/2005/8/layout/process3"/>
    <dgm:cxn modelId="{822A2619-1D72-43FB-BA30-3F67BBFFA882}" type="presParOf" srcId="{1C1FCD8F-A077-4EAE-BA11-C682479E74E4}" destId="{D816B60B-4929-4739-B6B6-9A60FF5B29A5}" srcOrd="2" destOrd="0" presId="urn:microsoft.com/office/officeart/2005/8/layout/process3"/>
    <dgm:cxn modelId="{CC231CFB-E799-4D2B-8F0F-8058E5BEC78D}" type="presParOf" srcId="{AE0862A9-6388-426A-9843-C993E2F0B5E6}" destId="{EF659FA4-F930-46C7-A061-41AD58FCE201}" srcOrd="1" destOrd="0" presId="urn:microsoft.com/office/officeart/2005/8/layout/process3"/>
    <dgm:cxn modelId="{07CC7593-7B1D-4BBA-892B-67D015728312}" type="presParOf" srcId="{EF659FA4-F930-46C7-A061-41AD58FCE201}" destId="{5A290042-1BB3-4AB3-91DC-9C0949A4D7DD}" srcOrd="0" destOrd="0" presId="urn:microsoft.com/office/officeart/2005/8/layout/process3"/>
    <dgm:cxn modelId="{51DE0E9B-E745-4AEB-AD50-933333867BBF}" type="presParOf" srcId="{AE0862A9-6388-426A-9843-C993E2F0B5E6}" destId="{54B3E14D-20EB-439C-BEF1-234841366D2B}" srcOrd="2" destOrd="0" presId="urn:microsoft.com/office/officeart/2005/8/layout/process3"/>
    <dgm:cxn modelId="{EBD701C4-3484-4E94-87F7-AC5445265B60}" type="presParOf" srcId="{54B3E14D-20EB-439C-BEF1-234841366D2B}" destId="{F35E6DC6-3BF3-4306-8288-3DEE55AD6A9E}" srcOrd="0" destOrd="0" presId="urn:microsoft.com/office/officeart/2005/8/layout/process3"/>
    <dgm:cxn modelId="{9F695A90-CB19-47B7-AB09-8831F3F0C949}" type="presParOf" srcId="{54B3E14D-20EB-439C-BEF1-234841366D2B}" destId="{FA6F50FA-9AD5-49F4-8BA5-EFF8DB48C849}" srcOrd="1" destOrd="0" presId="urn:microsoft.com/office/officeart/2005/8/layout/process3"/>
    <dgm:cxn modelId="{260D3705-5F2F-4C57-A9CA-1A68159853AD}" type="presParOf" srcId="{54B3E14D-20EB-439C-BEF1-234841366D2B}" destId="{0B5317DF-386D-47C6-B22B-F8B8A39A8AD8}" srcOrd="2" destOrd="0" presId="urn:microsoft.com/office/officeart/2005/8/layout/process3"/>
    <dgm:cxn modelId="{96ECE4D5-DCE6-4631-855A-FAB410B0A360}" type="presParOf" srcId="{AE0862A9-6388-426A-9843-C993E2F0B5E6}" destId="{08142F07-CEE8-4398-93C3-ED151D65DF03}" srcOrd="3" destOrd="0" presId="urn:microsoft.com/office/officeart/2005/8/layout/process3"/>
    <dgm:cxn modelId="{1A7B522E-2F3D-496E-9194-DF04562B1F39}" type="presParOf" srcId="{08142F07-CEE8-4398-93C3-ED151D65DF03}" destId="{F66AEA6F-E36A-4326-B765-1C056541C7B2}" srcOrd="0" destOrd="0" presId="urn:microsoft.com/office/officeart/2005/8/layout/process3"/>
    <dgm:cxn modelId="{2F241A44-DFCE-4540-A12C-EB0D1F2284A4}" type="presParOf" srcId="{AE0862A9-6388-426A-9843-C993E2F0B5E6}" destId="{C55946AB-D6F3-4DAD-8E19-D57BEF68EC95}" srcOrd="4" destOrd="0" presId="urn:microsoft.com/office/officeart/2005/8/layout/process3"/>
    <dgm:cxn modelId="{4689E0BE-6588-4769-B9DF-A821494CC418}" type="presParOf" srcId="{C55946AB-D6F3-4DAD-8E19-D57BEF68EC95}" destId="{DC961F4E-3AA3-4994-99D6-048D14C614BC}" srcOrd="0" destOrd="0" presId="urn:microsoft.com/office/officeart/2005/8/layout/process3"/>
    <dgm:cxn modelId="{193E676F-0EF1-4082-8317-B9F905CEBE02}" type="presParOf" srcId="{C55946AB-D6F3-4DAD-8E19-D57BEF68EC95}" destId="{72103332-C92E-43CA-8413-655781BE3C41}" srcOrd="1" destOrd="0" presId="urn:microsoft.com/office/officeart/2005/8/layout/process3"/>
    <dgm:cxn modelId="{DB13227C-B77C-4EBC-B92A-D233B2B052E1}" type="presParOf" srcId="{C55946AB-D6F3-4DAD-8E19-D57BEF68EC95}" destId="{B13478CE-DB58-4E1A-96BE-E3B07C2357E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r>
            <a:rPr lang="en-GB" dirty="0"/>
            <a:t>Description</a:t>
          </a:r>
        </a:p>
      </dgm:t>
    </dgm:pt>
    <dgm:pt modelId="{A34EB71A-304A-4BD0-B233-4B4C330DA539}" type="parTrans" cxnId="{2CF37A98-12DD-4F86-A09F-8DC285E1700D}">
      <dgm:prSet/>
      <dgm:spPr/>
      <dgm:t>
        <a:bodyPr/>
        <a:lstStyle/>
        <a:p>
          <a:endParaRPr lang="en-GB"/>
        </a:p>
      </dgm:t>
    </dgm:pt>
    <dgm:pt modelId="{232F7C0F-5C4A-483A-821A-597783DB653F}" type="sibTrans" cxnId="{2CF37A98-12DD-4F86-A09F-8DC285E1700D}">
      <dgm:prSet/>
      <dgm:spPr/>
      <dgm:t>
        <a:bodyPr/>
        <a:lstStyle/>
        <a:p>
          <a:endParaRPr lang="en-GB"/>
        </a:p>
      </dgm:t>
    </dgm:pt>
    <dgm:pt modelId="{7D2F4D4A-9A10-49C1-A5F1-701838DE3561}">
      <dgm:prSet phldrT="[Text]"/>
      <dgm:spPr/>
      <dgm:t>
        <a:bodyPr/>
        <a:lstStyle/>
        <a:p>
          <a:r>
            <a:rPr lang="en-GB" dirty="0"/>
            <a:t>What?</a:t>
          </a:r>
        </a:p>
      </dgm:t>
    </dgm:pt>
    <dgm:pt modelId="{3B5FFEF1-7F9C-4571-86ED-E2C8A760BBB3}" type="parTrans" cxnId="{2B2636C1-D54E-461A-BCE1-80FF52225CF7}">
      <dgm:prSet/>
      <dgm:spPr/>
      <dgm:t>
        <a:bodyPr/>
        <a:lstStyle/>
        <a:p>
          <a:endParaRPr lang="en-GB"/>
        </a:p>
      </dgm:t>
    </dgm:pt>
    <dgm:pt modelId="{5DEFC134-C9F4-4DDC-8B01-4CCAF7ADA0AC}" type="sibTrans" cxnId="{2B2636C1-D54E-461A-BCE1-80FF52225CF7}">
      <dgm:prSet/>
      <dgm:spPr/>
      <dgm:t>
        <a:bodyPr/>
        <a:lstStyle/>
        <a:p>
          <a:endParaRPr lang="en-GB"/>
        </a:p>
      </dgm:t>
    </dgm:pt>
    <dgm:pt modelId="{09D49D8D-14D6-4FBE-91BA-4898C3FE5D30}">
      <dgm:prSet phldrT="[Text]"/>
      <dgm:spPr/>
      <dgm:t>
        <a:bodyPr/>
        <a:lstStyle/>
        <a:p>
          <a:r>
            <a:rPr lang="en-GB" dirty="0"/>
            <a:t>Analysis</a:t>
          </a:r>
        </a:p>
      </dgm:t>
    </dgm:pt>
    <dgm:pt modelId="{C41EA70B-0FD0-456A-B9A3-2C24258511A4}" type="parTrans" cxnId="{9F9408DB-7B19-44FC-8003-3FB46806634A}">
      <dgm:prSet/>
      <dgm:spPr/>
      <dgm:t>
        <a:bodyPr/>
        <a:lstStyle/>
        <a:p>
          <a:endParaRPr lang="en-GB"/>
        </a:p>
      </dgm:t>
    </dgm:pt>
    <dgm:pt modelId="{3A3F8050-F490-48EC-A6C0-4C61772D0D84}" type="sibTrans" cxnId="{9F9408DB-7B19-44FC-8003-3FB46806634A}">
      <dgm:prSet/>
      <dgm:spPr/>
      <dgm:t>
        <a:bodyPr/>
        <a:lstStyle/>
        <a:p>
          <a:endParaRPr lang="en-GB"/>
        </a:p>
      </dgm:t>
    </dgm:pt>
    <dgm:pt modelId="{9195F490-763B-466C-A2E3-06FB2EDFB13A}">
      <dgm:prSet phldrT="[Text]"/>
      <dgm:spPr/>
      <dgm:t>
        <a:bodyPr/>
        <a:lstStyle/>
        <a:p>
          <a:r>
            <a:rPr lang="en-GB" dirty="0"/>
            <a:t>Why?</a:t>
          </a:r>
        </a:p>
      </dgm:t>
    </dgm:pt>
    <dgm:pt modelId="{FAC99098-2F7E-4A5D-8E2C-7A845E998EED}" type="parTrans" cxnId="{EAC95E01-6342-4656-AE2F-CB115AF4445B}">
      <dgm:prSet/>
      <dgm:spPr/>
      <dgm:t>
        <a:bodyPr/>
        <a:lstStyle/>
        <a:p>
          <a:endParaRPr lang="en-GB"/>
        </a:p>
      </dgm:t>
    </dgm:pt>
    <dgm:pt modelId="{1980C578-1413-4805-9E5C-57BD703B6150}" type="sibTrans" cxnId="{EAC95E01-6342-4656-AE2F-CB115AF4445B}">
      <dgm:prSet/>
      <dgm:spPr/>
      <dgm:t>
        <a:bodyPr/>
        <a:lstStyle/>
        <a:p>
          <a:endParaRPr lang="en-GB"/>
        </a:p>
      </dgm:t>
    </dgm:pt>
    <dgm:pt modelId="{98AA0106-C7DC-4EC2-B856-637A36224255}">
      <dgm:prSet phldrT="[Text]"/>
      <dgm:spPr/>
      <dgm:t>
        <a:bodyPr/>
        <a:lstStyle/>
        <a:p>
          <a:r>
            <a:rPr lang="en-GB" dirty="0"/>
            <a:t>Evaluation</a:t>
          </a:r>
        </a:p>
      </dgm:t>
    </dgm:pt>
    <dgm:pt modelId="{C1F93284-353F-479D-BDD5-52685B57D48F}" type="parTrans" cxnId="{3D7C9804-FFC6-403B-B999-39E90AB340CA}">
      <dgm:prSet/>
      <dgm:spPr/>
      <dgm:t>
        <a:bodyPr/>
        <a:lstStyle/>
        <a:p>
          <a:endParaRPr lang="en-GB"/>
        </a:p>
      </dgm:t>
    </dgm:pt>
    <dgm:pt modelId="{6FC261CA-A0E2-4544-BB8D-674495309E72}" type="sibTrans" cxnId="{3D7C9804-FFC6-403B-B999-39E90AB340CA}">
      <dgm:prSet/>
      <dgm:spPr/>
      <dgm:t>
        <a:bodyPr/>
        <a:lstStyle/>
        <a:p>
          <a:endParaRPr lang="en-GB"/>
        </a:p>
      </dgm:t>
    </dgm:pt>
    <dgm:pt modelId="{E2DDBF51-3963-414C-A918-36202108B10C}">
      <dgm:prSet phldrT="[Text]"/>
      <dgm:spPr/>
      <dgm:t>
        <a:bodyPr/>
        <a:lstStyle/>
        <a:p>
          <a:r>
            <a:rPr lang="en-GB" dirty="0"/>
            <a:t>So what?</a:t>
          </a:r>
        </a:p>
      </dgm:t>
    </dgm:pt>
    <dgm:pt modelId="{3F4CE712-6477-44FA-8BCB-E0064234F9F2}" type="parTrans" cxnId="{BA01E3E1-5913-4CBA-AF6F-9C3C7D3C6CED}">
      <dgm:prSet/>
      <dgm:spPr/>
      <dgm:t>
        <a:bodyPr/>
        <a:lstStyle/>
        <a:p>
          <a:endParaRPr lang="en-GB"/>
        </a:p>
      </dgm:t>
    </dgm:pt>
    <dgm:pt modelId="{DD098756-7E7F-4E21-A8AF-14C7CEB8D210}" type="sibTrans" cxnId="{BA01E3E1-5913-4CBA-AF6F-9C3C7D3C6CED}">
      <dgm:prSet/>
      <dgm:spPr/>
      <dgm:t>
        <a:bodyPr/>
        <a:lstStyle/>
        <a:p>
          <a:endParaRPr lang="en-GB"/>
        </a:p>
      </dgm:t>
    </dgm:pt>
    <dgm:pt modelId="{80CC49A3-0318-4962-BE2C-EBD734E72001}">
      <dgm:prSet phldrT="[Text]"/>
      <dgm:spPr/>
      <dgm:t>
        <a:bodyPr/>
        <a:lstStyle/>
        <a:p>
          <a:r>
            <a:rPr lang="en-GB" dirty="0"/>
            <a:t>Who?</a:t>
          </a:r>
        </a:p>
      </dgm:t>
    </dgm:pt>
    <dgm:pt modelId="{F2C96377-0D85-434E-8E75-121F671A147B}" type="parTrans" cxnId="{AAA51EF2-418C-4796-8E6A-5F6633BE25F6}">
      <dgm:prSet/>
      <dgm:spPr/>
      <dgm:t>
        <a:bodyPr/>
        <a:lstStyle/>
        <a:p>
          <a:endParaRPr lang="en-GB"/>
        </a:p>
      </dgm:t>
    </dgm:pt>
    <dgm:pt modelId="{5D3FCD7E-C860-4B5F-BA43-DA9B31ABAD79}" type="sibTrans" cxnId="{AAA51EF2-418C-4796-8E6A-5F6633BE25F6}">
      <dgm:prSet/>
      <dgm:spPr/>
      <dgm:t>
        <a:bodyPr/>
        <a:lstStyle/>
        <a:p>
          <a:endParaRPr lang="en-GB"/>
        </a:p>
      </dgm:t>
    </dgm:pt>
    <dgm:pt modelId="{E55628FD-B648-4399-AA74-4A85741B9ACD}">
      <dgm:prSet phldrT="[Text]"/>
      <dgm:spPr/>
      <dgm:t>
        <a:bodyPr/>
        <a:lstStyle/>
        <a:p>
          <a:r>
            <a:rPr lang="en-GB" dirty="0"/>
            <a:t>When?</a:t>
          </a:r>
        </a:p>
      </dgm:t>
    </dgm:pt>
    <dgm:pt modelId="{5DF4A607-9C46-4E2F-BB68-F4F173B97CC5}" type="parTrans" cxnId="{22E27115-7181-43EE-A521-F792B38D267D}">
      <dgm:prSet/>
      <dgm:spPr/>
      <dgm:t>
        <a:bodyPr/>
        <a:lstStyle/>
        <a:p>
          <a:endParaRPr lang="en-GB"/>
        </a:p>
      </dgm:t>
    </dgm:pt>
    <dgm:pt modelId="{7025D03B-9413-4D00-A7E8-FCD1216DC3AA}" type="sibTrans" cxnId="{22E27115-7181-43EE-A521-F792B38D267D}">
      <dgm:prSet/>
      <dgm:spPr/>
      <dgm:t>
        <a:bodyPr/>
        <a:lstStyle/>
        <a:p>
          <a:endParaRPr lang="en-GB"/>
        </a:p>
      </dgm:t>
    </dgm:pt>
    <dgm:pt modelId="{B1DA1392-F6CE-4B76-9695-13E2FEDF3F24}">
      <dgm:prSet phldrT="[Text]"/>
      <dgm:spPr/>
      <dgm:t>
        <a:bodyPr/>
        <a:lstStyle/>
        <a:p>
          <a:r>
            <a:rPr lang="en-GB" dirty="0"/>
            <a:t>Where?</a:t>
          </a:r>
        </a:p>
      </dgm:t>
    </dgm:pt>
    <dgm:pt modelId="{049ACAC9-5297-4741-9C8A-3A502DFA1447}" type="parTrans" cxnId="{46224865-EF71-4C0C-A9B5-637DF4CCFC41}">
      <dgm:prSet/>
      <dgm:spPr/>
      <dgm:t>
        <a:bodyPr/>
        <a:lstStyle/>
        <a:p>
          <a:endParaRPr lang="en-GB"/>
        </a:p>
      </dgm:t>
    </dgm:pt>
    <dgm:pt modelId="{7259AD8D-6BCE-4B1E-AC8A-94EC053F1D5D}" type="sibTrans" cxnId="{46224865-EF71-4C0C-A9B5-637DF4CCFC41}">
      <dgm:prSet/>
      <dgm:spPr/>
      <dgm:t>
        <a:bodyPr/>
        <a:lstStyle/>
        <a:p>
          <a:endParaRPr lang="en-GB"/>
        </a:p>
      </dgm:t>
    </dgm:pt>
    <dgm:pt modelId="{B4C86D4A-426B-43E7-956B-A6624C572CAE}">
      <dgm:prSet phldrT="[Text]"/>
      <dgm:spPr/>
      <dgm:t>
        <a:bodyPr/>
        <a:lstStyle/>
        <a:p>
          <a:r>
            <a:rPr lang="en-GB" dirty="0"/>
            <a:t>How?</a:t>
          </a:r>
        </a:p>
      </dgm:t>
    </dgm:pt>
    <dgm:pt modelId="{BC48C92C-05F3-4C04-A6CD-79B31D8BACDD}" type="parTrans" cxnId="{42F3958E-FB54-4448-B94D-24BB52438718}">
      <dgm:prSet/>
      <dgm:spPr/>
      <dgm:t>
        <a:bodyPr/>
        <a:lstStyle/>
        <a:p>
          <a:endParaRPr lang="en-GB"/>
        </a:p>
      </dgm:t>
    </dgm:pt>
    <dgm:pt modelId="{9BEAF161-C3BE-4D0B-92AF-68C076CCC29D}" type="sibTrans" cxnId="{42F3958E-FB54-4448-B94D-24BB52438718}">
      <dgm:prSet/>
      <dgm:spPr/>
      <dgm:t>
        <a:bodyPr/>
        <a:lstStyle/>
        <a:p>
          <a:endParaRPr lang="en-GB"/>
        </a:p>
      </dgm:t>
    </dgm:pt>
    <dgm:pt modelId="{F27102BD-7C23-4197-BB51-5016C888D49A}">
      <dgm:prSet phldrT="[Text]"/>
      <dgm:spPr/>
      <dgm:t>
        <a:bodyPr/>
        <a:lstStyle/>
        <a:p>
          <a:r>
            <a:rPr lang="en-GB" dirty="0"/>
            <a:t>What if?</a:t>
          </a:r>
        </a:p>
      </dgm:t>
    </dgm:pt>
    <dgm:pt modelId="{38966307-4024-42E0-A495-83856634F74D}" type="parTrans" cxnId="{3CF9FE43-767D-4814-B393-82F3E4FC4E80}">
      <dgm:prSet/>
      <dgm:spPr/>
      <dgm:t>
        <a:bodyPr/>
        <a:lstStyle/>
        <a:p>
          <a:endParaRPr lang="en-GB"/>
        </a:p>
      </dgm:t>
    </dgm:pt>
    <dgm:pt modelId="{FC1ED71F-4ACE-41C0-B65A-02BE8A15F304}" type="sibTrans" cxnId="{3CF9FE43-767D-4814-B393-82F3E4FC4E80}">
      <dgm:prSet/>
      <dgm:spPr/>
      <dgm:t>
        <a:bodyPr/>
        <a:lstStyle/>
        <a:p>
          <a:endParaRPr lang="en-GB"/>
        </a:p>
      </dgm:t>
    </dgm:pt>
    <dgm:pt modelId="{86E8F9B3-1CA0-4CE6-A248-DBB7D7A641A0}">
      <dgm:prSet phldrT="[Text]"/>
      <dgm:spPr/>
      <dgm:t>
        <a:bodyPr/>
        <a:lstStyle/>
        <a:p>
          <a:r>
            <a:rPr lang="en-GB" dirty="0"/>
            <a:t>What next?</a:t>
          </a:r>
        </a:p>
      </dgm:t>
    </dgm:pt>
    <dgm:pt modelId="{5982ED72-EC59-4EC6-9A49-37BF27231CC7}" type="parTrans" cxnId="{70863447-B978-4557-B1C5-0A02BE5FF600}">
      <dgm:prSet/>
      <dgm:spPr/>
      <dgm:t>
        <a:bodyPr/>
        <a:lstStyle/>
        <a:p>
          <a:endParaRPr lang="en-GB"/>
        </a:p>
      </dgm:t>
    </dgm:pt>
    <dgm:pt modelId="{98354EEB-A323-43B3-88F2-364763FDAD3A}" type="sibTrans" cxnId="{70863447-B978-4557-B1C5-0A02BE5FF600}">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3">
        <dgm:presLayoutVars>
          <dgm:chMax val="0"/>
          <dgm:chPref val="0"/>
          <dgm:bulletEnabled val="1"/>
        </dgm:presLayoutVars>
      </dgm:prSet>
      <dgm:spPr/>
    </dgm:pt>
    <dgm:pt modelId="{DB38E7DA-A50A-41E7-B695-9CB449DB7598}" type="pres">
      <dgm:prSet presAssocID="{A0513DA6-A0B2-40C4-B473-3BE389FCA7DC}" presName="parSh" presStyleLbl="node1" presStyleIdx="0" presStyleCnt="3"/>
      <dgm:spPr/>
    </dgm:pt>
    <dgm:pt modelId="{D816B60B-4929-4739-B6B6-9A60FF5B29A5}" type="pres">
      <dgm:prSet presAssocID="{A0513DA6-A0B2-40C4-B473-3BE389FCA7DC}" presName="desTx" presStyleLbl="fgAcc1" presStyleIdx="0" presStyleCnt="3">
        <dgm:presLayoutVars>
          <dgm:bulletEnabled val="1"/>
        </dgm:presLayoutVars>
      </dgm:prSet>
      <dgm:spPr/>
    </dgm:pt>
    <dgm:pt modelId="{EF659FA4-F930-46C7-A061-41AD58FCE201}" type="pres">
      <dgm:prSet presAssocID="{232F7C0F-5C4A-483A-821A-597783DB653F}" presName="sibTrans" presStyleLbl="sibTrans2D1" presStyleIdx="0" presStyleCnt="2"/>
      <dgm:spPr/>
    </dgm:pt>
    <dgm:pt modelId="{5A290042-1BB3-4AB3-91DC-9C0949A4D7DD}" type="pres">
      <dgm:prSet presAssocID="{232F7C0F-5C4A-483A-821A-597783DB653F}" presName="connTx" presStyleLbl="sibTrans2D1" presStyleIdx="0" presStyleCnt="2"/>
      <dgm:spPr/>
    </dgm:pt>
    <dgm:pt modelId="{54B3E14D-20EB-439C-BEF1-234841366D2B}" type="pres">
      <dgm:prSet presAssocID="{09D49D8D-14D6-4FBE-91BA-4898C3FE5D30}" presName="composite" presStyleCnt="0"/>
      <dgm:spPr/>
    </dgm:pt>
    <dgm:pt modelId="{F35E6DC6-3BF3-4306-8288-3DEE55AD6A9E}" type="pres">
      <dgm:prSet presAssocID="{09D49D8D-14D6-4FBE-91BA-4898C3FE5D30}" presName="parTx" presStyleLbl="node1" presStyleIdx="0" presStyleCnt="3">
        <dgm:presLayoutVars>
          <dgm:chMax val="0"/>
          <dgm:chPref val="0"/>
          <dgm:bulletEnabled val="1"/>
        </dgm:presLayoutVars>
      </dgm:prSet>
      <dgm:spPr/>
    </dgm:pt>
    <dgm:pt modelId="{FA6F50FA-9AD5-49F4-8BA5-EFF8DB48C849}" type="pres">
      <dgm:prSet presAssocID="{09D49D8D-14D6-4FBE-91BA-4898C3FE5D30}" presName="parSh" presStyleLbl="node1" presStyleIdx="1" presStyleCnt="3"/>
      <dgm:spPr/>
    </dgm:pt>
    <dgm:pt modelId="{0B5317DF-386D-47C6-B22B-F8B8A39A8AD8}" type="pres">
      <dgm:prSet presAssocID="{09D49D8D-14D6-4FBE-91BA-4898C3FE5D30}" presName="desTx" presStyleLbl="fgAcc1" presStyleIdx="1" presStyleCnt="3">
        <dgm:presLayoutVars>
          <dgm:bulletEnabled val="1"/>
        </dgm:presLayoutVars>
      </dgm:prSet>
      <dgm:spPr/>
    </dgm:pt>
    <dgm:pt modelId="{08142F07-CEE8-4398-93C3-ED151D65DF03}" type="pres">
      <dgm:prSet presAssocID="{3A3F8050-F490-48EC-A6C0-4C61772D0D84}" presName="sibTrans" presStyleLbl="sibTrans2D1" presStyleIdx="1" presStyleCnt="2"/>
      <dgm:spPr/>
    </dgm:pt>
    <dgm:pt modelId="{F66AEA6F-E36A-4326-B765-1C056541C7B2}" type="pres">
      <dgm:prSet presAssocID="{3A3F8050-F490-48EC-A6C0-4C61772D0D84}" presName="connTx" presStyleLbl="sibTrans2D1" presStyleIdx="1" presStyleCnt="2"/>
      <dgm:spPr/>
    </dgm:pt>
    <dgm:pt modelId="{C55946AB-D6F3-4DAD-8E19-D57BEF68EC95}" type="pres">
      <dgm:prSet presAssocID="{98AA0106-C7DC-4EC2-B856-637A36224255}" presName="composite" presStyleCnt="0"/>
      <dgm:spPr/>
    </dgm:pt>
    <dgm:pt modelId="{DC961F4E-3AA3-4994-99D6-048D14C614BC}" type="pres">
      <dgm:prSet presAssocID="{98AA0106-C7DC-4EC2-B856-637A36224255}" presName="parTx" presStyleLbl="node1" presStyleIdx="1" presStyleCnt="3">
        <dgm:presLayoutVars>
          <dgm:chMax val="0"/>
          <dgm:chPref val="0"/>
          <dgm:bulletEnabled val="1"/>
        </dgm:presLayoutVars>
      </dgm:prSet>
      <dgm:spPr/>
    </dgm:pt>
    <dgm:pt modelId="{72103332-C92E-43CA-8413-655781BE3C41}" type="pres">
      <dgm:prSet presAssocID="{98AA0106-C7DC-4EC2-B856-637A36224255}" presName="parSh" presStyleLbl="node1" presStyleIdx="2" presStyleCnt="3"/>
      <dgm:spPr/>
    </dgm:pt>
    <dgm:pt modelId="{B13478CE-DB58-4E1A-96BE-E3B07C2357E9}" type="pres">
      <dgm:prSet presAssocID="{98AA0106-C7DC-4EC2-B856-637A36224255}" presName="desTx" presStyleLbl="fgAcc1" presStyleIdx="2" presStyleCnt="3">
        <dgm:presLayoutVars>
          <dgm:bulletEnabled val="1"/>
        </dgm:presLayoutVars>
      </dgm:prSet>
      <dgm:spPr/>
    </dgm:pt>
  </dgm:ptLst>
  <dgm:cxnLst>
    <dgm:cxn modelId="{EAC95E01-6342-4656-AE2F-CB115AF4445B}" srcId="{09D49D8D-14D6-4FBE-91BA-4898C3FE5D30}" destId="{9195F490-763B-466C-A2E3-06FB2EDFB13A}" srcOrd="0" destOrd="0" parTransId="{FAC99098-2F7E-4A5D-8E2C-7A845E998EED}" sibTransId="{1980C578-1413-4805-9E5C-57BD703B6150}"/>
    <dgm:cxn modelId="{3D7C9804-FFC6-403B-B999-39E90AB340CA}" srcId="{D6880AB8-C33E-4A82-9BA7-E0ED051118DE}" destId="{98AA0106-C7DC-4EC2-B856-637A36224255}" srcOrd="2" destOrd="0" parTransId="{C1F93284-353F-479D-BDD5-52685B57D48F}" sibTransId="{6FC261CA-A0E2-4544-BB8D-674495309E72}"/>
    <dgm:cxn modelId="{5A5B6013-A0FD-481E-8967-395E853C3E3E}" type="presOf" srcId="{7D2F4D4A-9A10-49C1-A5F1-701838DE3561}" destId="{D816B60B-4929-4739-B6B6-9A60FF5B29A5}" srcOrd="0" destOrd="0" presId="urn:microsoft.com/office/officeart/2005/8/layout/process3"/>
    <dgm:cxn modelId="{22E27115-7181-43EE-A521-F792B38D267D}" srcId="{A0513DA6-A0B2-40C4-B473-3BE389FCA7DC}" destId="{E55628FD-B648-4399-AA74-4A85741B9ACD}" srcOrd="2" destOrd="0" parTransId="{5DF4A607-9C46-4E2F-BB68-F4F173B97CC5}" sibTransId="{7025D03B-9413-4D00-A7E8-FCD1216DC3AA}"/>
    <dgm:cxn modelId="{D4E6531D-DD27-47A7-8A2D-1E579657E4B3}" type="presOf" srcId="{A0513DA6-A0B2-40C4-B473-3BE389FCA7DC}" destId="{DB38E7DA-A50A-41E7-B695-9CB449DB7598}" srcOrd="1" destOrd="0" presId="urn:microsoft.com/office/officeart/2005/8/layout/process3"/>
    <dgm:cxn modelId="{A9BAC824-488F-407A-A0D7-65720D6F7A38}" type="presOf" srcId="{09D49D8D-14D6-4FBE-91BA-4898C3FE5D30}" destId="{FA6F50FA-9AD5-49F4-8BA5-EFF8DB48C849}" srcOrd="1" destOrd="0" presId="urn:microsoft.com/office/officeart/2005/8/layout/process3"/>
    <dgm:cxn modelId="{A8305227-0B63-4624-8968-0404FFDED951}" type="presOf" srcId="{98AA0106-C7DC-4EC2-B856-637A36224255}" destId="{72103332-C92E-43CA-8413-655781BE3C41}" srcOrd="1" destOrd="0" presId="urn:microsoft.com/office/officeart/2005/8/layout/process3"/>
    <dgm:cxn modelId="{179BC761-7F4C-48D8-ADB9-F2BE12C97FB6}" type="presOf" srcId="{9195F490-763B-466C-A2E3-06FB2EDFB13A}" destId="{0B5317DF-386D-47C6-B22B-F8B8A39A8AD8}" srcOrd="0" destOrd="0" presId="urn:microsoft.com/office/officeart/2005/8/layout/process3"/>
    <dgm:cxn modelId="{57390B63-F712-4DB6-95D1-1DC45DD88622}" type="presOf" srcId="{E2DDBF51-3963-414C-A918-36202108B10C}" destId="{B13478CE-DB58-4E1A-96BE-E3B07C2357E9}" srcOrd="0" destOrd="0" presId="urn:microsoft.com/office/officeart/2005/8/layout/process3"/>
    <dgm:cxn modelId="{3CF9FE43-767D-4814-B393-82F3E4FC4E80}" srcId="{09D49D8D-14D6-4FBE-91BA-4898C3FE5D30}" destId="{F27102BD-7C23-4197-BB51-5016C888D49A}" srcOrd="2" destOrd="0" parTransId="{38966307-4024-42E0-A495-83856634F74D}" sibTransId="{FC1ED71F-4ACE-41C0-B65A-02BE8A15F304}"/>
    <dgm:cxn modelId="{46224865-EF71-4C0C-A9B5-637DF4CCFC41}" srcId="{A0513DA6-A0B2-40C4-B473-3BE389FCA7DC}" destId="{B1DA1392-F6CE-4B76-9695-13E2FEDF3F24}" srcOrd="3" destOrd="0" parTransId="{049ACAC9-5297-4741-9C8A-3A502DFA1447}" sibTransId="{7259AD8D-6BCE-4B1E-AC8A-94EC053F1D5D}"/>
    <dgm:cxn modelId="{1CBC6446-1B7A-4ABA-9535-45FA748337E4}" type="presOf" srcId="{09D49D8D-14D6-4FBE-91BA-4898C3FE5D30}" destId="{F35E6DC6-3BF3-4306-8288-3DEE55AD6A9E}" srcOrd="0" destOrd="0" presId="urn:microsoft.com/office/officeart/2005/8/layout/process3"/>
    <dgm:cxn modelId="{70863447-B978-4557-B1C5-0A02BE5FF600}" srcId="{98AA0106-C7DC-4EC2-B856-637A36224255}" destId="{86E8F9B3-1CA0-4CE6-A248-DBB7D7A641A0}" srcOrd="1" destOrd="0" parTransId="{5982ED72-EC59-4EC6-9A49-37BF27231CC7}" sibTransId="{98354EEB-A323-43B3-88F2-364763FDAD3A}"/>
    <dgm:cxn modelId="{F790006E-8F94-4B6A-827D-52AD31C1DDDF}" type="presOf" srcId="{232F7C0F-5C4A-483A-821A-597783DB653F}" destId="{EF659FA4-F930-46C7-A061-41AD58FCE201}" srcOrd="0" destOrd="0" presId="urn:microsoft.com/office/officeart/2005/8/layout/process3"/>
    <dgm:cxn modelId="{FFCE0A72-C360-4672-B495-E4E2A9CD4D77}" type="presOf" srcId="{B4C86D4A-426B-43E7-956B-A6624C572CAE}" destId="{0B5317DF-386D-47C6-B22B-F8B8A39A8AD8}" srcOrd="0" destOrd="1" presId="urn:microsoft.com/office/officeart/2005/8/layout/process3"/>
    <dgm:cxn modelId="{5096C152-EAA8-4C1C-A65F-C825A17EE2F2}" type="presOf" srcId="{232F7C0F-5C4A-483A-821A-597783DB653F}" destId="{5A290042-1BB3-4AB3-91DC-9C0949A4D7DD}" srcOrd="1" destOrd="0" presId="urn:microsoft.com/office/officeart/2005/8/layout/process3"/>
    <dgm:cxn modelId="{CC76FB7A-7223-4215-8288-373F04E7FFDE}" type="presOf" srcId="{98AA0106-C7DC-4EC2-B856-637A36224255}" destId="{DC961F4E-3AA3-4994-99D6-048D14C614BC}" srcOrd="0" destOrd="0" presId="urn:microsoft.com/office/officeart/2005/8/layout/process3"/>
    <dgm:cxn modelId="{01FD1A7F-F3DF-48CB-BF78-52AD044B613F}" type="presOf" srcId="{80CC49A3-0318-4962-BE2C-EBD734E72001}" destId="{D816B60B-4929-4739-B6B6-9A60FF5B29A5}" srcOrd="0" destOrd="1" presId="urn:microsoft.com/office/officeart/2005/8/layout/process3"/>
    <dgm:cxn modelId="{42F3958E-FB54-4448-B94D-24BB52438718}" srcId="{09D49D8D-14D6-4FBE-91BA-4898C3FE5D30}" destId="{B4C86D4A-426B-43E7-956B-A6624C572CAE}" srcOrd="1" destOrd="0" parTransId="{BC48C92C-05F3-4C04-A6CD-79B31D8BACDD}" sibTransId="{9BEAF161-C3BE-4D0B-92AF-68C076CCC29D}"/>
    <dgm:cxn modelId="{91BB978F-8615-492E-8F48-6F053D5C00A2}" type="presOf" srcId="{D6880AB8-C33E-4A82-9BA7-E0ED051118DE}" destId="{AE0862A9-6388-426A-9843-C993E2F0B5E6}" srcOrd="0" destOrd="0" presId="urn:microsoft.com/office/officeart/2005/8/layout/process3"/>
    <dgm:cxn modelId="{2CF37A98-12DD-4F86-A09F-8DC285E1700D}" srcId="{D6880AB8-C33E-4A82-9BA7-E0ED051118DE}" destId="{A0513DA6-A0B2-40C4-B473-3BE389FCA7DC}" srcOrd="0" destOrd="0" parTransId="{A34EB71A-304A-4BD0-B233-4B4C330DA539}" sibTransId="{232F7C0F-5C4A-483A-821A-597783DB653F}"/>
    <dgm:cxn modelId="{16A2D5A4-A4FA-4041-9EE0-6779BDB4305A}" type="presOf" srcId="{B1DA1392-F6CE-4B76-9695-13E2FEDF3F24}" destId="{D816B60B-4929-4739-B6B6-9A60FF5B29A5}" srcOrd="0" destOrd="3" presId="urn:microsoft.com/office/officeart/2005/8/layout/process3"/>
    <dgm:cxn modelId="{9F98E9B7-7595-426D-A11A-9EA0CCE93431}" type="presOf" srcId="{86E8F9B3-1CA0-4CE6-A248-DBB7D7A641A0}" destId="{B13478CE-DB58-4E1A-96BE-E3B07C2357E9}" srcOrd="0" destOrd="1" presId="urn:microsoft.com/office/officeart/2005/8/layout/process3"/>
    <dgm:cxn modelId="{2B2636C1-D54E-461A-BCE1-80FF52225CF7}" srcId="{A0513DA6-A0B2-40C4-B473-3BE389FCA7DC}" destId="{7D2F4D4A-9A10-49C1-A5F1-701838DE3561}" srcOrd="0" destOrd="0" parTransId="{3B5FFEF1-7F9C-4571-86ED-E2C8A760BBB3}" sibTransId="{5DEFC134-C9F4-4DDC-8B01-4CCAF7ADA0AC}"/>
    <dgm:cxn modelId="{E68308C3-5AC4-4CD2-BF3E-A5F6D1A00017}" type="presOf" srcId="{A0513DA6-A0B2-40C4-B473-3BE389FCA7DC}" destId="{D7745354-DC36-4C74-8299-912B86181BC8}" srcOrd="0" destOrd="0" presId="urn:microsoft.com/office/officeart/2005/8/layout/process3"/>
    <dgm:cxn modelId="{58C1D9CE-8F61-4402-A0EA-2AA49910EAD6}" type="presOf" srcId="{F27102BD-7C23-4197-BB51-5016C888D49A}" destId="{0B5317DF-386D-47C6-B22B-F8B8A39A8AD8}" srcOrd="0" destOrd="2" presId="urn:microsoft.com/office/officeart/2005/8/layout/process3"/>
    <dgm:cxn modelId="{9F9408DB-7B19-44FC-8003-3FB46806634A}" srcId="{D6880AB8-C33E-4A82-9BA7-E0ED051118DE}" destId="{09D49D8D-14D6-4FBE-91BA-4898C3FE5D30}" srcOrd="1" destOrd="0" parTransId="{C41EA70B-0FD0-456A-B9A3-2C24258511A4}" sibTransId="{3A3F8050-F490-48EC-A6C0-4C61772D0D84}"/>
    <dgm:cxn modelId="{BA01E3E1-5913-4CBA-AF6F-9C3C7D3C6CED}" srcId="{98AA0106-C7DC-4EC2-B856-637A36224255}" destId="{E2DDBF51-3963-414C-A918-36202108B10C}" srcOrd="0" destOrd="0" parTransId="{3F4CE712-6477-44FA-8BCB-E0064234F9F2}" sibTransId="{DD098756-7E7F-4E21-A8AF-14C7CEB8D210}"/>
    <dgm:cxn modelId="{D8F4AFE4-5DDA-470A-9A8F-EE48C9F76277}" type="presOf" srcId="{3A3F8050-F490-48EC-A6C0-4C61772D0D84}" destId="{08142F07-CEE8-4398-93C3-ED151D65DF03}" srcOrd="0" destOrd="0" presId="urn:microsoft.com/office/officeart/2005/8/layout/process3"/>
    <dgm:cxn modelId="{7D32F6E4-A307-4A89-B26D-E385856E6965}" type="presOf" srcId="{3A3F8050-F490-48EC-A6C0-4C61772D0D84}" destId="{F66AEA6F-E36A-4326-B765-1C056541C7B2}" srcOrd="1" destOrd="0" presId="urn:microsoft.com/office/officeart/2005/8/layout/process3"/>
    <dgm:cxn modelId="{FA3345ED-AD15-4512-B9EA-D59ACE2E606E}" type="presOf" srcId="{E55628FD-B648-4399-AA74-4A85741B9ACD}" destId="{D816B60B-4929-4739-B6B6-9A60FF5B29A5}" srcOrd="0" destOrd="2" presId="urn:microsoft.com/office/officeart/2005/8/layout/process3"/>
    <dgm:cxn modelId="{AAA51EF2-418C-4796-8E6A-5F6633BE25F6}" srcId="{A0513DA6-A0B2-40C4-B473-3BE389FCA7DC}" destId="{80CC49A3-0318-4962-BE2C-EBD734E72001}" srcOrd="1" destOrd="0" parTransId="{F2C96377-0D85-434E-8E75-121F671A147B}" sibTransId="{5D3FCD7E-C860-4B5F-BA43-DA9B31ABAD79}"/>
    <dgm:cxn modelId="{6186D4EA-3D66-488E-9C2C-B928EAF72E52}" type="presParOf" srcId="{AE0862A9-6388-426A-9843-C993E2F0B5E6}" destId="{1C1FCD8F-A077-4EAE-BA11-C682479E74E4}" srcOrd="0" destOrd="0" presId="urn:microsoft.com/office/officeart/2005/8/layout/process3"/>
    <dgm:cxn modelId="{6138AB63-29E4-4A78-A1F9-19C1EB38FE80}" type="presParOf" srcId="{1C1FCD8F-A077-4EAE-BA11-C682479E74E4}" destId="{D7745354-DC36-4C74-8299-912B86181BC8}" srcOrd="0" destOrd="0" presId="urn:microsoft.com/office/officeart/2005/8/layout/process3"/>
    <dgm:cxn modelId="{696E4A09-54FB-4454-8055-A0173F22A9A4}" type="presParOf" srcId="{1C1FCD8F-A077-4EAE-BA11-C682479E74E4}" destId="{DB38E7DA-A50A-41E7-B695-9CB449DB7598}" srcOrd="1" destOrd="0" presId="urn:microsoft.com/office/officeart/2005/8/layout/process3"/>
    <dgm:cxn modelId="{4EC5F0B1-102A-4CF3-A1F7-258DD380CA07}" type="presParOf" srcId="{1C1FCD8F-A077-4EAE-BA11-C682479E74E4}" destId="{D816B60B-4929-4739-B6B6-9A60FF5B29A5}" srcOrd="2" destOrd="0" presId="urn:microsoft.com/office/officeart/2005/8/layout/process3"/>
    <dgm:cxn modelId="{B7135B41-395F-4E1E-98D4-5417A4EFD817}" type="presParOf" srcId="{AE0862A9-6388-426A-9843-C993E2F0B5E6}" destId="{EF659FA4-F930-46C7-A061-41AD58FCE201}" srcOrd="1" destOrd="0" presId="urn:microsoft.com/office/officeart/2005/8/layout/process3"/>
    <dgm:cxn modelId="{B392D600-D743-417D-9212-8075B40680DD}" type="presParOf" srcId="{EF659FA4-F930-46C7-A061-41AD58FCE201}" destId="{5A290042-1BB3-4AB3-91DC-9C0949A4D7DD}" srcOrd="0" destOrd="0" presId="urn:microsoft.com/office/officeart/2005/8/layout/process3"/>
    <dgm:cxn modelId="{06C79F27-DED6-4E62-A51A-E1C7E6B66997}" type="presParOf" srcId="{AE0862A9-6388-426A-9843-C993E2F0B5E6}" destId="{54B3E14D-20EB-439C-BEF1-234841366D2B}" srcOrd="2" destOrd="0" presId="urn:microsoft.com/office/officeart/2005/8/layout/process3"/>
    <dgm:cxn modelId="{D2FF5E7C-37D1-4CD1-8D3B-A43D037E099E}" type="presParOf" srcId="{54B3E14D-20EB-439C-BEF1-234841366D2B}" destId="{F35E6DC6-3BF3-4306-8288-3DEE55AD6A9E}" srcOrd="0" destOrd="0" presId="urn:microsoft.com/office/officeart/2005/8/layout/process3"/>
    <dgm:cxn modelId="{EFBB81B6-6CAF-443E-A33F-EB8082C965E5}" type="presParOf" srcId="{54B3E14D-20EB-439C-BEF1-234841366D2B}" destId="{FA6F50FA-9AD5-49F4-8BA5-EFF8DB48C849}" srcOrd="1" destOrd="0" presId="urn:microsoft.com/office/officeart/2005/8/layout/process3"/>
    <dgm:cxn modelId="{05928085-CB2D-4016-849D-D0E318101711}" type="presParOf" srcId="{54B3E14D-20EB-439C-BEF1-234841366D2B}" destId="{0B5317DF-386D-47C6-B22B-F8B8A39A8AD8}" srcOrd="2" destOrd="0" presId="urn:microsoft.com/office/officeart/2005/8/layout/process3"/>
    <dgm:cxn modelId="{7C963FE9-8D50-4F1F-9778-32E61717371A}" type="presParOf" srcId="{AE0862A9-6388-426A-9843-C993E2F0B5E6}" destId="{08142F07-CEE8-4398-93C3-ED151D65DF03}" srcOrd="3" destOrd="0" presId="urn:microsoft.com/office/officeart/2005/8/layout/process3"/>
    <dgm:cxn modelId="{2BE98EFF-40BB-4067-B13D-F04AA78FC18E}" type="presParOf" srcId="{08142F07-CEE8-4398-93C3-ED151D65DF03}" destId="{F66AEA6F-E36A-4326-B765-1C056541C7B2}" srcOrd="0" destOrd="0" presId="urn:microsoft.com/office/officeart/2005/8/layout/process3"/>
    <dgm:cxn modelId="{3FB7327A-417C-4D09-AA3D-3ED2D8CBF067}" type="presParOf" srcId="{AE0862A9-6388-426A-9843-C993E2F0B5E6}" destId="{C55946AB-D6F3-4DAD-8E19-D57BEF68EC95}" srcOrd="4" destOrd="0" presId="urn:microsoft.com/office/officeart/2005/8/layout/process3"/>
    <dgm:cxn modelId="{E95F66A6-E385-4971-81C9-B9F5122EF9AB}" type="presParOf" srcId="{C55946AB-D6F3-4DAD-8E19-D57BEF68EC95}" destId="{DC961F4E-3AA3-4994-99D6-048D14C614BC}" srcOrd="0" destOrd="0" presId="urn:microsoft.com/office/officeart/2005/8/layout/process3"/>
    <dgm:cxn modelId="{71A570FC-2383-4357-9917-9D978351EFB1}" type="presParOf" srcId="{C55946AB-D6F3-4DAD-8E19-D57BEF68EC95}" destId="{72103332-C92E-43CA-8413-655781BE3C41}" srcOrd="1" destOrd="0" presId="urn:microsoft.com/office/officeart/2005/8/layout/process3"/>
    <dgm:cxn modelId="{EE3B5E25-F7B4-482F-8C30-0547F833673E}" type="presParOf" srcId="{C55946AB-D6F3-4DAD-8E19-D57BEF68EC95}" destId="{B13478CE-DB58-4E1A-96BE-E3B07C2357E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endParaRPr lang="en-GB" dirty="0"/>
        </a:p>
      </dgm:t>
    </dgm:pt>
    <dgm:pt modelId="{A34EB71A-304A-4BD0-B233-4B4C330DA539}" type="parTrans" cxnId="{2CF37A98-12DD-4F86-A09F-8DC285E1700D}">
      <dgm:prSet/>
      <dgm:spPr/>
      <dgm:t>
        <a:bodyPr/>
        <a:lstStyle/>
        <a:p>
          <a:endParaRPr lang="en-GB"/>
        </a:p>
      </dgm:t>
    </dgm:pt>
    <dgm:pt modelId="{232F7C0F-5C4A-483A-821A-597783DB653F}" type="sibTrans" cxnId="{2CF37A98-12DD-4F86-A09F-8DC285E1700D}">
      <dgm:prSet/>
      <dgm:spPr/>
      <dgm:t>
        <a:bodyPr/>
        <a:lstStyle/>
        <a:p>
          <a:endParaRPr lang="en-GB"/>
        </a:p>
      </dgm:t>
    </dgm:pt>
    <dgm:pt modelId="{424D4713-A257-4486-9AEA-A201819C3267}">
      <dgm:prSet phldrT="[Text]"/>
      <dgm:spPr/>
      <dgm:t>
        <a:bodyPr/>
        <a:lstStyle/>
        <a:p>
          <a:r>
            <a:rPr lang="en-GB" dirty="0"/>
            <a:t>Stabbed to death</a:t>
          </a:r>
        </a:p>
      </dgm:t>
    </dgm:pt>
    <dgm:pt modelId="{5DD65892-8526-41B8-AD9E-9CEBC514C329}" type="parTrans" cxnId="{F6A8DC41-4A7A-466E-BCB8-CBB3B8DAEE74}">
      <dgm:prSet/>
      <dgm:spPr/>
      <dgm:t>
        <a:bodyPr/>
        <a:lstStyle/>
        <a:p>
          <a:endParaRPr lang="en-GB"/>
        </a:p>
      </dgm:t>
    </dgm:pt>
    <dgm:pt modelId="{0349809C-D4BF-4144-A172-AB4185B8FC57}" type="sibTrans" cxnId="{F6A8DC41-4A7A-466E-BCB8-CBB3B8DAEE74}">
      <dgm:prSet/>
      <dgm:spPr/>
      <dgm:t>
        <a:bodyPr/>
        <a:lstStyle/>
        <a:p>
          <a:endParaRPr lang="en-GB"/>
        </a:p>
      </dgm:t>
    </dgm:pt>
    <dgm:pt modelId="{15FA7314-5F86-415A-9B78-79A891AEFE2A}">
      <dgm:prSet phldrT="[Text]"/>
      <dgm:spPr/>
      <dgm:t>
        <a:bodyPr/>
        <a:lstStyle/>
        <a:p>
          <a:r>
            <a:rPr lang="en-GB" dirty="0"/>
            <a:t>In the library</a:t>
          </a:r>
        </a:p>
      </dgm:t>
    </dgm:pt>
    <dgm:pt modelId="{4C629BA0-7184-4E9F-857D-B773445132B5}" type="parTrans" cxnId="{A40D4C4F-4C09-4554-9EF1-2BB8C262B20E}">
      <dgm:prSet/>
      <dgm:spPr/>
      <dgm:t>
        <a:bodyPr/>
        <a:lstStyle/>
        <a:p>
          <a:endParaRPr lang="en-GB"/>
        </a:p>
      </dgm:t>
    </dgm:pt>
    <dgm:pt modelId="{A6FD0DBE-E238-4046-9D87-BB33DAC71EB0}" type="sibTrans" cxnId="{A40D4C4F-4C09-4554-9EF1-2BB8C262B20E}">
      <dgm:prSet/>
      <dgm:spPr/>
      <dgm:t>
        <a:bodyPr/>
        <a:lstStyle/>
        <a:p>
          <a:endParaRPr lang="en-GB"/>
        </a:p>
      </dgm:t>
    </dgm:pt>
    <dgm:pt modelId="{3AC3C306-B289-4D82-8302-F3971C58E5F5}">
      <dgm:prSet phldrT="[Text]"/>
      <dgm:spPr/>
      <dgm:t>
        <a:bodyPr/>
        <a:lstStyle/>
        <a:p>
          <a:r>
            <a:rPr lang="en-GB"/>
            <a:t>Last </a:t>
          </a:r>
          <a:r>
            <a:rPr lang="en-GB" dirty="0"/>
            <a:t>night</a:t>
          </a:r>
        </a:p>
      </dgm:t>
    </dgm:pt>
    <dgm:pt modelId="{254AADDB-666A-407A-8664-1A8411335382}" type="parTrans" cxnId="{30FBDE33-081F-465C-ADF5-61E27250CB41}">
      <dgm:prSet/>
      <dgm:spPr/>
      <dgm:t>
        <a:bodyPr/>
        <a:lstStyle/>
        <a:p>
          <a:endParaRPr lang="en-GB"/>
        </a:p>
      </dgm:t>
    </dgm:pt>
    <dgm:pt modelId="{53886464-4452-4205-BDD3-A644C684F940}" type="sibTrans" cxnId="{30FBDE33-081F-465C-ADF5-61E27250CB41}">
      <dgm:prSet/>
      <dgm:spPr/>
      <dgm:t>
        <a:bodyPr/>
        <a:lstStyle/>
        <a:p>
          <a:endParaRPr lang="en-GB"/>
        </a:p>
      </dgm:t>
    </dgm:pt>
    <dgm:pt modelId="{7D2F4D4A-9A10-49C1-A5F1-701838DE3561}">
      <dgm:prSet phldrT="[Text]"/>
      <dgm:spPr/>
      <dgm:t>
        <a:bodyPr/>
        <a:lstStyle/>
        <a:p>
          <a:r>
            <a:rPr lang="en-GB" dirty="0"/>
            <a:t>Professor Plum</a:t>
          </a:r>
        </a:p>
      </dgm:t>
    </dgm:pt>
    <dgm:pt modelId="{5DEFC134-C9F4-4DDC-8B01-4CCAF7ADA0AC}" type="sibTrans" cxnId="{2B2636C1-D54E-461A-BCE1-80FF52225CF7}">
      <dgm:prSet/>
      <dgm:spPr/>
      <dgm:t>
        <a:bodyPr/>
        <a:lstStyle/>
        <a:p>
          <a:endParaRPr lang="en-GB"/>
        </a:p>
      </dgm:t>
    </dgm:pt>
    <dgm:pt modelId="{3B5FFEF1-7F9C-4571-86ED-E2C8A760BBB3}" type="parTrans" cxnId="{2B2636C1-D54E-461A-BCE1-80FF52225CF7}">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1">
        <dgm:presLayoutVars>
          <dgm:chMax val="0"/>
          <dgm:chPref val="0"/>
          <dgm:bulletEnabled val="1"/>
        </dgm:presLayoutVars>
      </dgm:prSet>
      <dgm:spPr/>
    </dgm:pt>
    <dgm:pt modelId="{DB38E7DA-A50A-41E7-B695-9CB449DB7598}" type="pres">
      <dgm:prSet presAssocID="{A0513DA6-A0B2-40C4-B473-3BE389FCA7DC}" presName="parSh" presStyleLbl="node1" presStyleIdx="0" presStyleCnt="1" custLinFactNeighborY="-3749"/>
      <dgm:spPr/>
    </dgm:pt>
    <dgm:pt modelId="{D816B60B-4929-4739-B6B6-9A60FF5B29A5}" type="pres">
      <dgm:prSet presAssocID="{A0513DA6-A0B2-40C4-B473-3BE389FCA7DC}" presName="desTx" presStyleLbl="fgAcc1" presStyleIdx="0" presStyleCnt="1" custScaleX="88017">
        <dgm:presLayoutVars>
          <dgm:bulletEnabled val="1"/>
        </dgm:presLayoutVars>
      </dgm:prSet>
      <dgm:spPr/>
    </dgm:pt>
  </dgm:ptLst>
  <dgm:cxnLst>
    <dgm:cxn modelId="{BE98C609-1125-4D89-95F9-1EFE71E90BC4}" type="presOf" srcId="{3AC3C306-B289-4D82-8302-F3971C58E5F5}" destId="{D816B60B-4929-4739-B6B6-9A60FF5B29A5}" srcOrd="0" destOrd="3" presId="urn:microsoft.com/office/officeart/2005/8/layout/process3"/>
    <dgm:cxn modelId="{30FBDE33-081F-465C-ADF5-61E27250CB41}" srcId="{A0513DA6-A0B2-40C4-B473-3BE389FCA7DC}" destId="{3AC3C306-B289-4D82-8302-F3971C58E5F5}" srcOrd="3" destOrd="0" parTransId="{254AADDB-666A-407A-8664-1A8411335382}" sibTransId="{53886464-4452-4205-BDD3-A644C684F940}"/>
    <dgm:cxn modelId="{F6A8DC41-4A7A-466E-BCB8-CBB3B8DAEE74}" srcId="{A0513DA6-A0B2-40C4-B473-3BE389FCA7DC}" destId="{424D4713-A257-4486-9AEA-A201819C3267}" srcOrd="1" destOrd="0" parTransId="{5DD65892-8526-41B8-AD9E-9CEBC514C329}" sibTransId="{0349809C-D4BF-4144-A172-AB4185B8FC57}"/>
    <dgm:cxn modelId="{1727AB6E-8DF1-4E6F-9806-6D27046D47A0}" type="presOf" srcId="{7D2F4D4A-9A10-49C1-A5F1-701838DE3561}" destId="{D816B60B-4929-4739-B6B6-9A60FF5B29A5}" srcOrd="0" destOrd="0" presId="urn:microsoft.com/office/officeart/2005/8/layout/process3"/>
    <dgm:cxn modelId="{A40D4C4F-4C09-4554-9EF1-2BB8C262B20E}" srcId="{A0513DA6-A0B2-40C4-B473-3BE389FCA7DC}" destId="{15FA7314-5F86-415A-9B78-79A891AEFE2A}" srcOrd="2" destOrd="0" parTransId="{4C629BA0-7184-4E9F-857D-B773445132B5}" sibTransId="{A6FD0DBE-E238-4046-9D87-BB33DAC71EB0}"/>
    <dgm:cxn modelId="{A358CE51-BFF1-412E-8B81-A36210BDFA8D}" type="presOf" srcId="{A0513DA6-A0B2-40C4-B473-3BE389FCA7DC}" destId="{D7745354-DC36-4C74-8299-912B86181BC8}" srcOrd="0" destOrd="0" presId="urn:microsoft.com/office/officeart/2005/8/layout/process3"/>
    <dgm:cxn modelId="{836CB676-C3D1-4B3D-98E9-1070DD066734}" type="presOf" srcId="{A0513DA6-A0B2-40C4-B473-3BE389FCA7DC}" destId="{DB38E7DA-A50A-41E7-B695-9CB449DB7598}" srcOrd="1" destOrd="0" presId="urn:microsoft.com/office/officeart/2005/8/layout/process3"/>
    <dgm:cxn modelId="{2CF37A98-12DD-4F86-A09F-8DC285E1700D}" srcId="{D6880AB8-C33E-4A82-9BA7-E0ED051118DE}" destId="{A0513DA6-A0B2-40C4-B473-3BE389FCA7DC}" srcOrd="0" destOrd="0" parTransId="{A34EB71A-304A-4BD0-B233-4B4C330DA539}" sibTransId="{232F7C0F-5C4A-483A-821A-597783DB653F}"/>
    <dgm:cxn modelId="{B35D6FAE-8D60-43B1-829D-E8F551D3224B}" type="presOf" srcId="{15FA7314-5F86-415A-9B78-79A891AEFE2A}" destId="{D816B60B-4929-4739-B6B6-9A60FF5B29A5}" srcOrd="0" destOrd="2" presId="urn:microsoft.com/office/officeart/2005/8/layout/process3"/>
    <dgm:cxn modelId="{2B2636C1-D54E-461A-BCE1-80FF52225CF7}" srcId="{A0513DA6-A0B2-40C4-B473-3BE389FCA7DC}" destId="{7D2F4D4A-9A10-49C1-A5F1-701838DE3561}" srcOrd="0" destOrd="0" parTransId="{3B5FFEF1-7F9C-4571-86ED-E2C8A760BBB3}" sibTransId="{5DEFC134-C9F4-4DDC-8B01-4CCAF7ADA0AC}"/>
    <dgm:cxn modelId="{F600C5D6-47EA-4FAC-80A0-D257FF8608FA}" type="presOf" srcId="{D6880AB8-C33E-4A82-9BA7-E0ED051118DE}" destId="{AE0862A9-6388-426A-9843-C993E2F0B5E6}" srcOrd="0" destOrd="0" presId="urn:microsoft.com/office/officeart/2005/8/layout/process3"/>
    <dgm:cxn modelId="{B1352DF5-F470-48FB-AB16-DD3716DE1CDB}" type="presOf" srcId="{424D4713-A257-4486-9AEA-A201819C3267}" destId="{D816B60B-4929-4739-B6B6-9A60FF5B29A5}" srcOrd="0" destOrd="1" presId="urn:microsoft.com/office/officeart/2005/8/layout/process3"/>
    <dgm:cxn modelId="{4AF5C242-98AB-4451-BDDC-163A521EAFA3}" type="presParOf" srcId="{AE0862A9-6388-426A-9843-C993E2F0B5E6}" destId="{1C1FCD8F-A077-4EAE-BA11-C682479E74E4}" srcOrd="0" destOrd="0" presId="urn:microsoft.com/office/officeart/2005/8/layout/process3"/>
    <dgm:cxn modelId="{A1ED439C-C403-4BFF-8394-975CBB029FDA}" type="presParOf" srcId="{1C1FCD8F-A077-4EAE-BA11-C682479E74E4}" destId="{D7745354-DC36-4C74-8299-912B86181BC8}" srcOrd="0" destOrd="0" presId="urn:microsoft.com/office/officeart/2005/8/layout/process3"/>
    <dgm:cxn modelId="{9C6AC9FB-49CB-48A5-88F0-57805EDA6789}" type="presParOf" srcId="{1C1FCD8F-A077-4EAE-BA11-C682479E74E4}" destId="{DB38E7DA-A50A-41E7-B695-9CB449DB7598}" srcOrd="1" destOrd="0" presId="urn:microsoft.com/office/officeart/2005/8/layout/process3"/>
    <dgm:cxn modelId="{D55AE4B5-83D6-4C2D-BCED-B773B637F906}" type="presParOf" srcId="{1C1FCD8F-A077-4EAE-BA11-C682479E74E4}" destId="{D816B60B-4929-4739-B6B6-9A60FF5B29A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r>
            <a:rPr lang="en-GB"/>
            <a:t>Description</a:t>
          </a:r>
          <a:endParaRPr lang="en-GB" dirty="0"/>
        </a:p>
      </dgm:t>
    </dgm:pt>
    <dgm:pt modelId="{A34EB71A-304A-4BD0-B233-4B4C330DA539}" type="parTrans" cxnId="{2CF37A98-12DD-4F86-A09F-8DC285E1700D}">
      <dgm:prSet/>
      <dgm:spPr/>
      <dgm:t>
        <a:bodyPr/>
        <a:lstStyle/>
        <a:p>
          <a:endParaRPr lang="en-GB"/>
        </a:p>
      </dgm:t>
    </dgm:pt>
    <dgm:pt modelId="{232F7C0F-5C4A-483A-821A-597783DB653F}" type="sibTrans" cxnId="{2CF37A98-12DD-4F86-A09F-8DC285E1700D}">
      <dgm:prSet/>
      <dgm:spPr/>
      <dgm:t>
        <a:bodyPr/>
        <a:lstStyle/>
        <a:p>
          <a:endParaRPr lang="en-GB"/>
        </a:p>
      </dgm:t>
    </dgm:pt>
    <dgm:pt modelId="{424D4713-A257-4486-9AEA-A201819C3267}">
      <dgm:prSet phldrT="[Text]"/>
      <dgm:spPr/>
      <dgm:t>
        <a:bodyPr/>
        <a:lstStyle/>
        <a:p>
          <a:r>
            <a:rPr lang="en-GB" dirty="0"/>
            <a:t>Stabbed to death</a:t>
          </a:r>
        </a:p>
      </dgm:t>
    </dgm:pt>
    <dgm:pt modelId="{5DD65892-8526-41B8-AD9E-9CEBC514C329}" type="parTrans" cxnId="{F6A8DC41-4A7A-466E-BCB8-CBB3B8DAEE74}">
      <dgm:prSet/>
      <dgm:spPr/>
      <dgm:t>
        <a:bodyPr/>
        <a:lstStyle/>
        <a:p>
          <a:endParaRPr lang="en-GB"/>
        </a:p>
      </dgm:t>
    </dgm:pt>
    <dgm:pt modelId="{0349809C-D4BF-4144-A172-AB4185B8FC57}" type="sibTrans" cxnId="{F6A8DC41-4A7A-466E-BCB8-CBB3B8DAEE74}">
      <dgm:prSet/>
      <dgm:spPr/>
      <dgm:t>
        <a:bodyPr/>
        <a:lstStyle/>
        <a:p>
          <a:endParaRPr lang="en-GB"/>
        </a:p>
      </dgm:t>
    </dgm:pt>
    <dgm:pt modelId="{15FA7314-5F86-415A-9B78-79A891AEFE2A}">
      <dgm:prSet phldrT="[Text]"/>
      <dgm:spPr/>
      <dgm:t>
        <a:bodyPr/>
        <a:lstStyle/>
        <a:p>
          <a:r>
            <a:rPr lang="en-GB" dirty="0"/>
            <a:t>In the library</a:t>
          </a:r>
        </a:p>
      </dgm:t>
    </dgm:pt>
    <dgm:pt modelId="{4C629BA0-7184-4E9F-857D-B773445132B5}" type="parTrans" cxnId="{A40D4C4F-4C09-4554-9EF1-2BB8C262B20E}">
      <dgm:prSet/>
      <dgm:spPr/>
      <dgm:t>
        <a:bodyPr/>
        <a:lstStyle/>
        <a:p>
          <a:endParaRPr lang="en-GB"/>
        </a:p>
      </dgm:t>
    </dgm:pt>
    <dgm:pt modelId="{A6FD0DBE-E238-4046-9D87-BB33DAC71EB0}" type="sibTrans" cxnId="{A40D4C4F-4C09-4554-9EF1-2BB8C262B20E}">
      <dgm:prSet/>
      <dgm:spPr/>
      <dgm:t>
        <a:bodyPr/>
        <a:lstStyle/>
        <a:p>
          <a:endParaRPr lang="en-GB"/>
        </a:p>
      </dgm:t>
    </dgm:pt>
    <dgm:pt modelId="{3AC3C306-B289-4D82-8302-F3971C58E5F5}">
      <dgm:prSet phldrT="[Text]"/>
      <dgm:spPr/>
      <dgm:t>
        <a:bodyPr/>
        <a:lstStyle/>
        <a:p>
          <a:r>
            <a:rPr lang="en-GB" dirty="0"/>
            <a:t>Last night</a:t>
          </a:r>
        </a:p>
      </dgm:t>
    </dgm:pt>
    <dgm:pt modelId="{254AADDB-666A-407A-8664-1A8411335382}" type="parTrans" cxnId="{30FBDE33-081F-465C-ADF5-61E27250CB41}">
      <dgm:prSet/>
      <dgm:spPr/>
      <dgm:t>
        <a:bodyPr/>
        <a:lstStyle/>
        <a:p>
          <a:endParaRPr lang="en-GB"/>
        </a:p>
      </dgm:t>
    </dgm:pt>
    <dgm:pt modelId="{53886464-4452-4205-BDD3-A644C684F940}" type="sibTrans" cxnId="{30FBDE33-081F-465C-ADF5-61E27250CB41}">
      <dgm:prSet/>
      <dgm:spPr/>
      <dgm:t>
        <a:bodyPr/>
        <a:lstStyle/>
        <a:p>
          <a:endParaRPr lang="en-GB"/>
        </a:p>
      </dgm:t>
    </dgm:pt>
    <dgm:pt modelId="{7D2F4D4A-9A10-49C1-A5F1-701838DE3561}">
      <dgm:prSet phldrT="[Text]"/>
      <dgm:spPr/>
      <dgm:t>
        <a:bodyPr/>
        <a:lstStyle/>
        <a:p>
          <a:r>
            <a:rPr lang="en-GB" dirty="0"/>
            <a:t>Professor Plum</a:t>
          </a:r>
        </a:p>
      </dgm:t>
    </dgm:pt>
    <dgm:pt modelId="{5DEFC134-C9F4-4DDC-8B01-4CCAF7ADA0AC}" type="sibTrans" cxnId="{2B2636C1-D54E-461A-BCE1-80FF52225CF7}">
      <dgm:prSet/>
      <dgm:spPr/>
      <dgm:t>
        <a:bodyPr/>
        <a:lstStyle/>
        <a:p>
          <a:endParaRPr lang="en-GB"/>
        </a:p>
      </dgm:t>
    </dgm:pt>
    <dgm:pt modelId="{3B5FFEF1-7F9C-4571-86ED-E2C8A760BBB3}" type="parTrans" cxnId="{2B2636C1-D54E-461A-BCE1-80FF52225CF7}">
      <dgm:prSet/>
      <dgm:spPr/>
      <dgm:t>
        <a:bodyPr/>
        <a:lstStyle/>
        <a:p>
          <a:endParaRPr lang="en-GB"/>
        </a:p>
      </dgm:t>
    </dgm:pt>
    <dgm:pt modelId="{67A8B403-283A-4280-86FA-8C143CF37A41}">
      <dgm:prSet phldrT="[Text]"/>
      <dgm:spPr/>
      <dgm:t>
        <a:bodyPr/>
        <a:lstStyle/>
        <a:p>
          <a:r>
            <a:rPr lang="en-GB" dirty="0"/>
            <a:t>Detective involved</a:t>
          </a:r>
        </a:p>
      </dgm:t>
    </dgm:pt>
    <dgm:pt modelId="{20DBEC1F-53F1-4A1B-828C-41A97E16C99D}" type="parTrans" cxnId="{E85A16FB-7E61-4F41-B027-D1DAB2CCDD09}">
      <dgm:prSet/>
      <dgm:spPr/>
      <dgm:t>
        <a:bodyPr/>
        <a:lstStyle/>
        <a:p>
          <a:endParaRPr lang="en-GB"/>
        </a:p>
      </dgm:t>
    </dgm:pt>
    <dgm:pt modelId="{57119C0A-F0C9-44EF-A757-52F10F3CFA19}" type="sibTrans" cxnId="{E85A16FB-7E61-4F41-B027-D1DAB2CCDD09}">
      <dgm:prSet/>
      <dgm:spPr/>
      <dgm:t>
        <a:bodyPr/>
        <a:lstStyle/>
        <a:p>
          <a:endParaRPr lang="en-GB"/>
        </a:p>
      </dgm:t>
    </dgm:pt>
    <dgm:pt modelId="{D90CAD54-F4DC-4853-823C-6E54D3ACFA62}">
      <dgm:prSet phldrT="[Text]"/>
      <dgm:spPr/>
      <dgm:t>
        <a:bodyPr/>
        <a:lstStyle/>
        <a:p>
          <a:r>
            <a:rPr lang="en-GB" dirty="0"/>
            <a:t>Pathologist report</a:t>
          </a:r>
        </a:p>
      </dgm:t>
    </dgm:pt>
    <dgm:pt modelId="{BB056DF3-9749-444F-A062-E008AC565A02}" type="parTrans" cxnId="{C9520BBE-EB68-47DF-8657-100F23CE443B}">
      <dgm:prSet/>
      <dgm:spPr/>
      <dgm:t>
        <a:bodyPr/>
        <a:lstStyle/>
        <a:p>
          <a:endParaRPr lang="en-GB"/>
        </a:p>
      </dgm:t>
    </dgm:pt>
    <dgm:pt modelId="{61BC84D3-349F-40D1-BAD4-8474B46193B3}" type="sibTrans" cxnId="{C9520BBE-EB68-47DF-8657-100F23CE443B}">
      <dgm:prSet/>
      <dgm:spPr/>
      <dgm:t>
        <a:bodyPr/>
        <a:lstStyle/>
        <a:p>
          <a:endParaRPr lang="en-GB"/>
        </a:p>
      </dgm:t>
    </dgm:pt>
    <dgm:pt modelId="{1243C421-38A8-4F62-9205-5C74B61CC345}">
      <dgm:prSet phldrT="[Text]"/>
      <dgm:spPr/>
      <dgm:t>
        <a:bodyPr/>
        <a:lstStyle/>
        <a:p>
          <a:r>
            <a:rPr lang="en-GB" dirty="0"/>
            <a:t>2 Suspects &amp; 2 motives</a:t>
          </a:r>
        </a:p>
      </dgm:t>
    </dgm:pt>
    <dgm:pt modelId="{0E0E8A37-D258-4812-8800-B0598674C5F0}" type="parTrans" cxnId="{60199DB3-217E-4C73-AB2F-77455EA100B5}">
      <dgm:prSet/>
      <dgm:spPr/>
      <dgm:t>
        <a:bodyPr/>
        <a:lstStyle/>
        <a:p>
          <a:endParaRPr lang="en-GB"/>
        </a:p>
      </dgm:t>
    </dgm:pt>
    <dgm:pt modelId="{306EE6C2-1399-4906-8EB6-7F046C9C409A}" type="sibTrans" cxnId="{60199DB3-217E-4C73-AB2F-77455EA100B5}">
      <dgm:prSet/>
      <dgm:spPr/>
      <dgm:t>
        <a:bodyPr/>
        <a:lstStyle/>
        <a:p>
          <a:endParaRPr lang="en-GB"/>
        </a:p>
      </dgm:t>
    </dgm:pt>
    <dgm:pt modelId="{9EA01ECD-FA02-4385-A40D-DF4F5421D32C}">
      <dgm:prSet phldrT="[Text]"/>
      <dgm:spPr/>
      <dgm:t>
        <a:bodyPr/>
        <a:lstStyle/>
        <a:p>
          <a:r>
            <a:rPr lang="en-GB" dirty="0"/>
            <a:t>Scenarios</a:t>
          </a:r>
        </a:p>
      </dgm:t>
    </dgm:pt>
    <dgm:pt modelId="{87DAB380-62AA-4644-81B1-FC5362E8B9FE}" type="parTrans" cxnId="{EC38ABFA-0F6A-441C-89C7-49CA03F084CD}">
      <dgm:prSet/>
      <dgm:spPr/>
      <dgm:t>
        <a:bodyPr/>
        <a:lstStyle/>
        <a:p>
          <a:endParaRPr lang="en-GB"/>
        </a:p>
      </dgm:t>
    </dgm:pt>
    <dgm:pt modelId="{86C57BDE-CF1F-4D30-9D4D-74E9D4B3AE0B}" type="sibTrans" cxnId="{EC38ABFA-0F6A-441C-89C7-49CA03F084CD}">
      <dgm:prSet/>
      <dgm:spPr/>
      <dgm:t>
        <a:bodyPr/>
        <a:lstStyle/>
        <a:p>
          <a:endParaRPr lang="en-GB"/>
        </a:p>
      </dgm:t>
    </dgm:pt>
    <dgm:pt modelId="{D82EC5E8-79DE-4A91-AF66-77F424EEE922}">
      <dgm:prSet phldrT="[Text]"/>
      <dgm:spPr/>
      <dgm:t>
        <a:bodyPr/>
        <a:lstStyle/>
        <a:p>
          <a:r>
            <a:rPr lang="en-GB" dirty="0"/>
            <a:t> </a:t>
          </a:r>
        </a:p>
      </dgm:t>
    </dgm:pt>
    <dgm:pt modelId="{E6240CEA-DBC0-4A0A-A228-836218747B20}" type="sibTrans" cxnId="{B3B8B0D5-1540-4AC5-8FE3-8EC5841934DD}">
      <dgm:prSet/>
      <dgm:spPr/>
      <dgm:t>
        <a:bodyPr/>
        <a:lstStyle/>
        <a:p>
          <a:endParaRPr lang="en-GB"/>
        </a:p>
      </dgm:t>
    </dgm:pt>
    <dgm:pt modelId="{0467AB3B-3216-4AD2-855D-7A0A3C444723}" type="parTrans" cxnId="{B3B8B0D5-1540-4AC5-8FE3-8EC5841934DD}">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2">
        <dgm:presLayoutVars>
          <dgm:chMax val="0"/>
          <dgm:chPref val="0"/>
          <dgm:bulletEnabled val="1"/>
        </dgm:presLayoutVars>
      </dgm:prSet>
      <dgm:spPr/>
    </dgm:pt>
    <dgm:pt modelId="{DB38E7DA-A50A-41E7-B695-9CB449DB7598}" type="pres">
      <dgm:prSet presAssocID="{A0513DA6-A0B2-40C4-B473-3BE389FCA7DC}" presName="parSh" presStyleLbl="node1" presStyleIdx="0" presStyleCnt="2"/>
      <dgm:spPr/>
    </dgm:pt>
    <dgm:pt modelId="{D816B60B-4929-4739-B6B6-9A60FF5B29A5}" type="pres">
      <dgm:prSet presAssocID="{A0513DA6-A0B2-40C4-B473-3BE389FCA7DC}" presName="desTx" presStyleLbl="fgAcc1" presStyleIdx="0" presStyleCnt="2" custScaleX="88017">
        <dgm:presLayoutVars>
          <dgm:bulletEnabled val="1"/>
        </dgm:presLayoutVars>
      </dgm:prSet>
      <dgm:spPr/>
    </dgm:pt>
    <dgm:pt modelId="{EF659FA4-F930-46C7-A061-41AD58FCE201}" type="pres">
      <dgm:prSet presAssocID="{232F7C0F-5C4A-483A-821A-597783DB653F}" presName="sibTrans" presStyleLbl="sibTrans2D1" presStyleIdx="0" presStyleCnt="1"/>
      <dgm:spPr/>
    </dgm:pt>
    <dgm:pt modelId="{5A290042-1BB3-4AB3-91DC-9C0949A4D7DD}" type="pres">
      <dgm:prSet presAssocID="{232F7C0F-5C4A-483A-821A-597783DB653F}" presName="connTx" presStyleLbl="sibTrans2D1" presStyleIdx="0" presStyleCnt="1"/>
      <dgm:spPr/>
    </dgm:pt>
    <dgm:pt modelId="{5BC9207A-2DC0-4F0F-ADA6-56B863D45643}" type="pres">
      <dgm:prSet presAssocID="{D82EC5E8-79DE-4A91-AF66-77F424EEE922}" presName="composite" presStyleCnt="0"/>
      <dgm:spPr/>
    </dgm:pt>
    <dgm:pt modelId="{CE11D445-6DBD-4C44-8F66-C2BEA71EA0D3}" type="pres">
      <dgm:prSet presAssocID="{D82EC5E8-79DE-4A91-AF66-77F424EEE922}" presName="parTx" presStyleLbl="node1" presStyleIdx="0" presStyleCnt="2">
        <dgm:presLayoutVars>
          <dgm:chMax val="0"/>
          <dgm:chPref val="0"/>
          <dgm:bulletEnabled val="1"/>
        </dgm:presLayoutVars>
      </dgm:prSet>
      <dgm:spPr/>
    </dgm:pt>
    <dgm:pt modelId="{17A399B1-9B5D-4083-B619-0C594041DB9E}" type="pres">
      <dgm:prSet presAssocID="{D82EC5E8-79DE-4A91-AF66-77F424EEE922}" presName="parSh" presStyleLbl="node1" presStyleIdx="1" presStyleCnt="2"/>
      <dgm:spPr/>
    </dgm:pt>
    <dgm:pt modelId="{3DC07B96-ADE9-4A14-AC4A-AB4E40EF6388}" type="pres">
      <dgm:prSet presAssocID="{D82EC5E8-79DE-4A91-AF66-77F424EEE922}" presName="desTx" presStyleLbl="fgAcc1" presStyleIdx="1" presStyleCnt="2">
        <dgm:presLayoutVars>
          <dgm:bulletEnabled val="1"/>
        </dgm:presLayoutVars>
      </dgm:prSet>
      <dgm:spPr/>
    </dgm:pt>
  </dgm:ptLst>
  <dgm:cxnLst>
    <dgm:cxn modelId="{A03BED00-EB24-4A54-8603-CF2D4D5EEE0D}" type="presOf" srcId="{A0513DA6-A0B2-40C4-B473-3BE389FCA7DC}" destId="{D7745354-DC36-4C74-8299-912B86181BC8}" srcOrd="0" destOrd="0" presId="urn:microsoft.com/office/officeart/2005/8/layout/process3"/>
    <dgm:cxn modelId="{9BCF400D-E69F-44DC-B52B-B61CE766069D}" type="presOf" srcId="{232F7C0F-5C4A-483A-821A-597783DB653F}" destId="{5A290042-1BB3-4AB3-91DC-9C0949A4D7DD}" srcOrd="1" destOrd="0" presId="urn:microsoft.com/office/officeart/2005/8/layout/process3"/>
    <dgm:cxn modelId="{36737814-9446-4606-971F-ACB9E1034464}" type="presOf" srcId="{D82EC5E8-79DE-4A91-AF66-77F424EEE922}" destId="{CE11D445-6DBD-4C44-8F66-C2BEA71EA0D3}" srcOrd="0" destOrd="0" presId="urn:microsoft.com/office/officeart/2005/8/layout/process3"/>
    <dgm:cxn modelId="{30FBDE33-081F-465C-ADF5-61E27250CB41}" srcId="{A0513DA6-A0B2-40C4-B473-3BE389FCA7DC}" destId="{3AC3C306-B289-4D82-8302-F3971C58E5F5}" srcOrd="3" destOrd="0" parTransId="{254AADDB-666A-407A-8664-1A8411335382}" sibTransId="{53886464-4452-4205-BDD3-A644C684F940}"/>
    <dgm:cxn modelId="{F6A8DC41-4A7A-466E-BCB8-CBB3B8DAEE74}" srcId="{A0513DA6-A0B2-40C4-B473-3BE389FCA7DC}" destId="{424D4713-A257-4486-9AEA-A201819C3267}" srcOrd="1" destOrd="0" parTransId="{5DD65892-8526-41B8-AD9E-9CEBC514C329}" sibTransId="{0349809C-D4BF-4144-A172-AB4185B8FC57}"/>
    <dgm:cxn modelId="{6D666066-0AA2-4546-939E-81F8FB30E931}" type="presOf" srcId="{D82EC5E8-79DE-4A91-AF66-77F424EEE922}" destId="{17A399B1-9B5D-4083-B619-0C594041DB9E}" srcOrd="1" destOrd="0" presId="urn:microsoft.com/office/officeart/2005/8/layout/process3"/>
    <dgm:cxn modelId="{A40D4C4F-4C09-4554-9EF1-2BB8C262B20E}" srcId="{A0513DA6-A0B2-40C4-B473-3BE389FCA7DC}" destId="{15FA7314-5F86-415A-9B78-79A891AEFE2A}" srcOrd="2" destOrd="0" parTransId="{4C629BA0-7184-4E9F-857D-B773445132B5}" sibTransId="{A6FD0DBE-E238-4046-9D87-BB33DAC71EB0}"/>
    <dgm:cxn modelId="{CE5C4750-07B3-45F6-9B81-9419166EBD6A}" type="presOf" srcId="{232F7C0F-5C4A-483A-821A-597783DB653F}" destId="{EF659FA4-F930-46C7-A061-41AD58FCE201}" srcOrd="0" destOrd="0" presId="urn:microsoft.com/office/officeart/2005/8/layout/process3"/>
    <dgm:cxn modelId="{2660125A-9188-4DB6-8020-FD67593217D4}" type="presOf" srcId="{9EA01ECD-FA02-4385-A40D-DF4F5421D32C}" destId="{3DC07B96-ADE9-4A14-AC4A-AB4E40EF6388}" srcOrd="0" destOrd="3" presId="urn:microsoft.com/office/officeart/2005/8/layout/process3"/>
    <dgm:cxn modelId="{69ABED7E-7479-4DA0-97DF-8D81317812DB}" type="presOf" srcId="{3AC3C306-B289-4D82-8302-F3971C58E5F5}" destId="{D816B60B-4929-4739-B6B6-9A60FF5B29A5}" srcOrd="0" destOrd="3" presId="urn:microsoft.com/office/officeart/2005/8/layout/process3"/>
    <dgm:cxn modelId="{69B0CA8A-C8E6-480A-A38D-FA98709966C1}" type="presOf" srcId="{D6880AB8-C33E-4A82-9BA7-E0ED051118DE}" destId="{AE0862A9-6388-426A-9843-C993E2F0B5E6}" srcOrd="0" destOrd="0" presId="urn:microsoft.com/office/officeart/2005/8/layout/process3"/>
    <dgm:cxn modelId="{2CF37A98-12DD-4F86-A09F-8DC285E1700D}" srcId="{D6880AB8-C33E-4A82-9BA7-E0ED051118DE}" destId="{A0513DA6-A0B2-40C4-B473-3BE389FCA7DC}" srcOrd="0" destOrd="0" parTransId="{A34EB71A-304A-4BD0-B233-4B4C330DA539}" sibTransId="{232F7C0F-5C4A-483A-821A-597783DB653F}"/>
    <dgm:cxn modelId="{E12F16A0-64EE-4EF8-B046-072278320183}" type="presOf" srcId="{15FA7314-5F86-415A-9B78-79A891AEFE2A}" destId="{D816B60B-4929-4739-B6B6-9A60FF5B29A5}" srcOrd="0" destOrd="2" presId="urn:microsoft.com/office/officeart/2005/8/layout/process3"/>
    <dgm:cxn modelId="{60199DB3-217E-4C73-AB2F-77455EA100B5}" srcId="{D82EC5E8-79DE-4A91-AF66-77F424EEE922}" destId="{1243C421-38A8-4F62-9205-5C74B61CC345}" srcOrd="2" destOrd="0" parTransId="{0E0E8A37-D258-4812-8800-B0598674C5F0}" sibTransId="{306EE6C2-1399-4906-8EB6-7F046C9C409A}"/>
    <dgm:cxn modelId="{C9520BBE-EB68-47DF-8657-100F23CE443B}" srcId="{D82EC5E8-79DE-4A91-AF66-77F424EEE922}" destId="{D90CAD54-F4DC-4853-823C-6E54D3ACFA62}" srcOrd="1" destOrd="0" parTransId="{BB056DF3-9749-444F-A062-E008AC565A02}" sibTransId="{61BC84D3-349F-40D1-BAD4-8474B46193B3}"/>
    <dgm:cxn modelId="{A5AF32BE-9C39-4F54-AD8E-6C366F1FCD21}" type="presOf" srcId="{A0513DA6-A0B2-40C4-B473-3BE389FCA7DC}" destId="{DB38E7DA-A50A-41E7-B695-9CB449DB7598}" srcOrd="1" destOrd="0" presId="urn:microsoft.com/office/officeart/2005/8/layout/process3"/>
    <dgm:cxn modelId="{2B2636C1-D54E-461A-BCE1-80FF52225CF7}" srcId="{A0513DA6-A0B2-40C4-B473-3BE389FCA7DC}" destId="{7D2F4D4A-9A10-49C1-A5F1-701838DE3561}" srcOrd="0" destOrd="0" parTransId="{3B5FFEF1-7F9C-4571-86ED-E2C8A760BBB3}" sibTransId="{5DEFC134-C9F4-4DDC-8B01-4CCAF7ADA0AC}"/>
    <dgm:cxn modelId="{738B69C9-C26B-4243-869D-5BB9935AED0C}" type="presOf" srcId="{67A8B403-283A-4280-86FA-8C143CF37A41}" destId="{3DC07B96-ADE9-4A14-AC4A-AB4E40EF6388}" srcOrd="0" destOrd="0" presId="urn:microsoft.com/office/officeart/2005/8/layout/process3"/>
    <dgm:cxn modelId="{B3B8B0D5-1540-4AC5-8FE3-8EC5841934DD}" srcId="{D6880AB8-C33E-4A82-9BA7-E0ED051118DE}" destId="{D82EC5E8-79DE-4A91-AF66-77F424EEE922}" srcOrd="1" destOrd="0" parTransId="{0467AB3B-3216-4AD2-855D-7A0A3C444723}" sibTransId="{E6240CEA-DBC0-4A0A-A228-836218747B20}"/>
    <dgm:cxn modelId="{4BA572E6-D200-4776-9DB8-EF1706F025CE}" type="presOf" srcId="{D90CAD54-F4DC-4853-823C-6E54D3ACFA62}" destId="{3DC07B96-ADE9-4A14-AC4A-AB4E40EF6388}" srcOrd="0" destOrd="1" presId="urn:microsoft.com/office/officeart/2005/8/layout/process3"/>
    <dgm:cxn modelId="{376215EC-E26F-4143-A493-400FCEABF3B1}" type="presOf" srcId="{7D2F4D4A-9A10-49C1-A5F1-701838DE3561}" destId="{D816B60B-4929-4739-B6B6-9A60FF5B29A5}" srcOrd="0" destOrd="0" presId="urn:microsoft.com/office/officeart/2005/8/layout/process3"/>
    <dgm:cxn modelId="{70A200F8-CDF9-40FC-A85F-65045F7160EA}" type="presOf" srcId="{1243C421-38A8-4F62-9205-5C74B61CC345}" destId="{3DC07B96-ADE9-4A14-AC4A-AB4E40EF6388}" srcOrd="0" destOrd="2" presId="urn:microsoft.com/office/officeart/2005/8/layout/process3"/>
    <dgm:cxn modelId="{F4D227F9-5DFE-4BD1-8056-46A1436154F1}" type="presOf" srcId="{424D4713-A257-4486-9AEA-A201819C3267}" destId="{D816B60B-4929-4739-B6B6-9A60FF5B29A5}" srcOrd="0" destOrd="1" presId="urn:microsoft.com/office/officeart/2005/8/layout/process3"/>
    <dgm:cxn modelId="{EC38ABFA-0F6A-441C-89C7-49CA03F084CD}" srcId="{D82EC5E8-79DE-4A91-AF66-77F424EEE922}" destId="{9EA01ECD-FA02-4385-A40D-DF4F5421D32C}" srcOrd="3" destOrd="0" parTransId="{87DAB380-62AA-4644-81B1-FC5362E8B9FE}" sibTransId="{86C57BDE-CF1F-4D30-9D4D-74E9D4B3AE0B}"/>
    <dgm:cxn modelId="{E85A16FB-7E61-4F41-B027-D1DAB2CCDD09}" srcId="{D82EC5E8-79DE-4A91-AF66-77F424EEE922}" destId="{67A8B403-283A-4280-86FA-8C143CF37A41}" srcOrd="0" destOrd="0" parTransId="{20DBEC1F-53F1-4A1B-828C-41A97E16C99D}" sibTransId="{57119C0A-F0C9-44EF-A757-52F10F3CFA19}"/>
    <dgm:cxn modelId="{5339E12F-FE28-427E-9F23-9A02BBB455A6}" type="presParOf" srcId="{AE0862A9-6388-426A-9843-C993E2F0B5E6}" destId="{1C1FCD8F-A077-4EAE-BA11-C682479E74E4}" srcOrd="0" destOrd="0" presId="urn:microsoft.com/office/officeart/2005/8/layout/process3"/>
    <dgm:cxn modelId="{400743AD-F79F-4076-92BC-B03DE05CE32F}" type="presParOf" srcId="{1C1FCD8F-A077-4EAE-BA11-C682479E74E4}" destId="{D7745354-DC36-4C74-8299-912B86181BC8}" srcOrd="0" destOrd="0" presId="urn:microsoft.com/office/officeart/2005/8/layout/process3"/>
    <dgm:cxn modelId="{304F6B87-DBA2-4C3F-B26F-1F3E26855E8C}" type="presParOf" srcId="{1C1FCD8F-A077-4EAE-BA11-C682479E74E4}" destId="{DB38E7DA-A50A-41E7-B695-9CB449DB7598}" srcOrd="1" destOrd="0" presId="urn:microsoft.com/office/officeart/2005/8/layout/process3"/>
    <dgm:cxn modelId="{4C3F5184-5A6C-4E1D-92A2-18E398D5C814}" type="presParOf" srcId="{1C1FCD8F-A077-4EAE-BA11-C682479E74E4}" destId="{D816B60B-4929-4739-B6B6-9A60FF5B29A5}" srcOrd="2" destOrd="0" presId="urn:microsoft.com/office/officeart/2005/8/layout/process3"/>
    <dgm:cxn modelId="{5D669DC0-EBF9-47C4-8622-6A282796CAFB}" type="presParOf" srcId="{AE0862A9-6388-426A-9843-C993E2F0B5E6}" destId="{EF659FA4-F930-46C7-A061-41AD58FCE201}" srcOrd="1" destOrd="0" presId="urn:microsoft.com/office/officeart/2005/8/layout/process3"/>
    <dgm:cxn modelId="{E1429241-E4A8-4B33-882A-E7D9261AAAE7}" type="presParOf" srcId="{EF659FA4-F930-46C7-A061-41AD58FCE201}" destId="{5A290042-1BB3-4AB3-91DC-9C0949A4D7DD}" srcOrd="0" destOrd="0" presId="urn:microsoft.com/office/officeart/2005/8/layout/process3"/>
    <dgm:cxn modelId="{60F828CA-AA20-4B45-824A-42B005536385}" type="presParOf" srcId="{AE0862A9-6388-426A-9843-C993E2F0B5E6}" destId="{5BC9207A-2DC0-4F0F-ADA6-56B863D45643}" srcOrd="2" destOrd="0" presId="urn:microsoft.com/office/officeart/2005/8/layout/process3"/>
    <dgm:cxn modelId="{AF47CDD2-E47C-4D46-9E20-850E3BE69D30}" type="presParOf" srcId="{5BC9207A-2DC0-4F0F-ADA6-56B863D45643}" destId="{CE11D445-6DBD-4C44-8F66-C2BEA71EA0D3}" srcOrd="0" destOrd="0" presId="urn:microsoft.com/office/officeart/2005/8/layout/process3"/>
    <dgm:cxn modelId="{83A08C43-F67C-44A2-8727-7AD8BC8EDCC4}" type="presParOf" srcId="{5BC9207A-2DC0-4F0F-ADA6-56B863D45643}" destId="{17A399B1-9B5D-4083-B619-0C594041DB9E}" srcOrd="1" destOrd="0" presId="urn:microsoft.com/office/officeart/2005/8/layout/process3"/>
    <dgm:cxn modelId="{680D947B-A2A0-491C-A9D9-2657E10F6D26}" type="presParOf" srcId="{5BC9207A-2DC0-4F0F-ADA6-56B863D45643}" destId="{3DC07B96-ADE9-4A14-AC4A-AB4E40EF638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r>
            <a:rPr lang="en-GB"/>
            <a:t>Description</a:t>
          </a:r>
          <a:endParaRPr lang="en-GB" dirty="0"/>
        </a:p>
      </dgm:t>
    </dgm:pt>
    <dgm:pt modelId="{A34EB71A-304A-4BD0-B233-4B4C330DA539}" type="parTrans" cxnId="{2CF37A98-12DD-4F86-A09F-8DC285E1700D}">
      <dgm:prSet/>
      <dgm:spPr/>
      <dgm:t>
        <a:bodyPr/>
        <a:lstStyle/>
        <a:p>
          <a:endParaRPr lang="en-GB"/>
        </a:p>
      </dgm:t>
    </dgm:pt>
    <dgm:pt modelId="{232F7C0F-5C4A-483A-821A-597783DB653F}" type="sibTrans" cxnId="{2CF37A98-12DD-4F86-A09F-8DC285E1700D}">
      <dgm:prSet/>
      <dgm:spPr/>
      <dgm:t>
        <a:bodyPr/>
        <a:lstStyle/>
        <a:p>
          <a:endParaRPr lang="en-GB"/>
        </a:p>
      </dgm:t>
    </dgm:pt>
    <dgm:pt modelId="{424D4713-A257-4486-9AEA-A201819C3267}">
      <dgm:prSet phldrT="[Text]"/>
      <dgm:spPr/>
      <dgm:t>
        <a:bodyPr/>
        <a:lstStyle/>
        <a:p>
          <a:r>
            <a:rPr lang="en-GB" dirty="0"/>
            <a:t>Stabbed to death</a:t>
          </a:r>
        </a:p>
      </dgm:t>
    </dgm:pt>
    <dgm:pt modelId="{5DD65892-8526-41B8-AD9E-9CEBC514C329}" type="parTrans" cxnId="{F6A8DC41-4A7A-466E-BCB8-CBB3B8DAEE74}">
      <dgm:prSet/>
      <dgm:spPr/>
      <dgm:t>
        <a:bodyPr/>
        <a:lstStyle/>
        <a:p>
          <a:endParaRPr lang="en-GB"/>
        </a:p>
      </dgm:t>
    </dgm:pt>
    <dgm:pt modelId="{0349809C-D4BF-4144-A172-AB4185B8FC57}" type="sibTrans" cxnId="{F6A8DC41-4A7A-466E-BCB8-CBB3B8DAEE74}">
      <dgm:prSet/>
      <dgm:spPr/>
      <dgm:t>
        <a:bodyPr/>
        <a:lstStyle/>
        <a:p>
          <a:endParaRPr lang="en-GB"/>
        </a:p>
      </dgm:t>
    </dgm:pt>
    <dgm:pt modelId="{15FA7314-5F86-415A-9B78-79A891AEFE2A}">
      <dgm:prSet phldrT="[Text]"/>
      <dgm:spPr/>
      <dgm:t>
        <a:bodyPr/>
        <a:lstStyle/>
        <a:p>
          <a:r>
            <a:rPr lang="en-GB" dirty="0"/>
            <a:t>In the library</a:t>
          </a:r>
        </a:p>
      </dgm:t>
    </dgm:pt>
    <dgm:pt modelId="{4C629BA0-7184-4E9F-857D-B773445132B5}" type="parTrans" cxnId="{A40D4C4F-4C09-4554-9EF1-2BB8C262B20E}">
      <dgm:prSet/>
      <dgm:spPr/>
      <dgm:t>
        <a:bodyPr/>
        <a:lstStyle/>
        <a:p>
          <a:endParaRPr lang="en-GB"/>
        </a:p>
      </dgm:t>
    </dgm:pt>
    <dgm:pt modelId="{A6FD0DBE-E238-4046-9D87-BB33DAC71EB0}" type="sibTrans" cxnId="{A40D4C4F-4C09-4554-9EF1-2BB8C262B20E}">
      <dgm:prSet/>
      <dgm:spPr/>
      <dgm:t>
        <a:bodyPr/>
        <a:lstStyle/>
        <a:p>
          <a:endParaRPr lang="en-GB"/>
        </a:p>
      </dgm:t>
    </dgm:pt>
    <dgm:pt modelId="{3AC3C306-B289-4D82-8302-F3971C58E5F5}">
      <dgm:prSet phldrT="[Text]"/>
      <dgm:spPr/>
      <dgm:t>
        <a:bodyPr/>
        <a:lstStyle/>
        <a:p>
          <a:r>
            <a:rPr lang="en-GB" dirty="0"/>
            <a:t>Last night</a:t>
          </a:r>
        </a:p>
      </dgm:t>
    </dgm:pt>
    <dgm:pt modelId="{254AADDB-666A-407A-8664-1A8411335382}" type="parTrans" cxnId="{30FBDE33-081F-465C-ADF5-61E27250CB41}">
      <dgm:prSet/>
      <dgm:spPr/>
      <dgm:t>
        <a:bodyPr/>
        <a:lstStyle/>
        <a:p>
          <a:endParaRPr lang="en-GB"/>
        </a:p>
      </dgm:t>
    </dgm:pt>
    <dgm:pt modelId="{53886464-4452-4205-BDD3-A644C684F940}" type="sibTrans" cxnId="{30FBDE33-081F-465C-ADF5-61E27250CB41}">
      <dgm:prSet/>
      <dgm:spPr/>
      <dgm:t>
        <a:bodyPr/>
        <a:lstStyle/>
        <a:p>
          <a:endParaRPr lang="en-GB"/>
        </a:p>
      </dgm:t>
    </dgm:pt>
    <dgm:pt modelId="{7D2F4D4A-9A10-49C1-A5F1-701838DE3561}">
      <dgm:prSet phldrT="[Text]"/>
      <dgm:spPr/>
      <dgm:t>
        <a:bodyPr/>
        <a:lstStyle/>
        <a:p>
          <a:r>
            <a:rPr lang="en-GB" dirty="0"/>
            <a:t>Professor Plum</a:t>
          </a:r>
        </a:p>
      </dgm:t>
    </dgm:pt>
    <dgm:pt modelId="{5DEFC134-C9F4-4DDC-8B01-4CCAF7ADA0AC}" type="sibTrans" cxnId="{2B2636C1-D54E-461A-BCE1-80FF52225CF7}">
      <dgm:prSet/>
      <dgm:spPr/>
      <dgm:t>
        <a:bodyPr/>
        <a:lstStyle/>
        <a:p>
          <a:endParaRPr lang="en-GB"/>
        </a:p>
      </dgm:t>
    </dgm:pt>
    <dgm:pt modelId="{3B5FFEF1-7F9C-4571-86ED-E2C8A760BBB3}" type="parTrans" cxnId="{2B2636C1-D54E-461A-BCE1-80FF52225CF7}">
      <dgm:prSet/>
      <dgm:spPr/>
      <dgm:t>
        <a:bodyPr/>
        <a:lstStyle/>
        <a:p>
          <a:endParaRPr lang="en-GB"/>
        </a:p>
      </dgm:t>
    </dgm:pt>
    <dgm:pt modelId="{67A8B403-283A-4280-86FA-8C143CF37A41}">
      <dgm:prSet phldrT="[Text]"/>
      <dgm:spPr/>
      <dgm:t>
        <a:bodyPr/>
        <a:lstStyle/>
        <a:p>
          <a:r>
            <a:rPr lang="en-GB" dirty="0"/>
            <a:t>Detective involved</a:t>
          </a:r>
        </a:p>
      </dgm:t>
    </dgm:pt>
    <dgm:pt modelId="{20DBEC1F-53F1-4A1B-828C-41A97E16C99D}" type="parTrans" cxnId="{E85A16FB-7E61-4F41-B027-D1DAB2CCDD09}">
      <dgm:prSet/>
      <dgm:spPr/>
      <dgm:t>
        <a:bodyPr/>
        <a:lstStyle/>
        <a:p>
          <a:endParaRPr lang="en-GB"/>
        </a:p>
      </dgm:t>
    </dgm:pt>
    <dgm:pt modelId="{57119C0A-F0C9-44EF-A757-52F10F3CFA19}" type="sibTrans" cxnId="{E85A16FB-7E61-4F41-B027-D1DAB2CCDD09}">
      <dgm:prSet/>
      <dgm:spPr/>
      <dgm:t>
        <a:bodyPr/>
        <a:lstStyle/>
        <a:p>
          <a:endParaRPr lang="en-GB"/>
        </a:p>
      </dgm:t>
    </dgm:pt>
    <dgm:pt modelId="{D90CAD54-F4DC-4853-823C-6E54D3ACFA62}">
      <dgm:prSet phldrT="[Text]"/>
      <dgm:spPr/>
      <dgm:t>
        <a:bodyPr/>
        <a:lstStyle/>
        <a:p>
          <a:r>
            <a:rPr lang="en-GB" dirty="0"/>
            <a:t>Pathologist report</a:t>
          </a:r>
        </a:p>
      </dgm:t>
    </dgm:pt>
    <dgm:pt modelId="{BB056DF3-9749-444F-A062-E008AC565A02}" type="parTrans" cxnId="{C9520BBE-EB68-47DF-8657-100F23CE443B}">
      <dgm:prSet/>
      <dgm:spPr/>
      <dgm:t>
        <a:bodyPr/>
        <a:lstStyle/>
        <a:p>
          <a:endParaRPr lang="en-GB"/>
        </a:p>
      </dgm:t>
    </dgm:pt>
    <dgm:pt modelId="{61BC84D3-349F-40D1-BAD4-8474B46193B3}" type="sibTrans" cxnId="{C9520BBE-EB68-47DF-8657-100F23CE443B}">
      <dgm:prSet/>
      <dgm:spPr/>
      <dgm:t>
        <a:bodyPr/>
        <a:lstStyle/>
        <a:p>
          <a:endParaRPr lang="en-GB"/>
        </a:p>
      </dgm:t>
    </dgm:pt>
    <dgm:pt modelId="{1243C421-38A8-4F62-9205-5C74B61CC345}">
      <dgm:prSet phldrT="[Text]"/>
      <dgm:spPr/>
      <dgm:t>
        <a:bodyPr/>
        <a:lstStyle/>
        <a:p>
          <a:r>
            <a:rPr lang="en-GB" dirty="0"/>
            <a:t>Suspects &amp; motives</a:t>
          </a:r>
        </a:p>
      </dgm:t>
    </dgm:pt>
    <dgm:pt modelId="{0E0E8A37-D258-4812-8800-B0598674C5F0}" type="parTrans" cxnId="{60199DB3-217E-4C73-AB2F-77455EA100B5}">
      <dgm:prSet/>
      <dgm:spPr/>
      <dgm:t>
        <a:bodyPr/>
        <a:lstStyle/>
        <a:p>
          <a:endParaRPr lang="en-GB"/>
        </a:p>
      </dgm:t>
    </dgm:pt>
    <dgm:pt modelId="{306EE6C2-1399-4906-8EB6-7F046C9C409A}" type="sibTrans" cxnId="{60199DB3-217E-4C73-AB2F-77455EA100B5}">
      <dgm:prSet/>
      <dgm:spPr/>
      <dgm:t>
        <a:bodyPr/>
        <a:lstStyle/>
        <a:p>
          <a:endParaRPr lang="en-GB"/>
        </a:p>
      </dgm:t>
    </dgm:pt>
    <dgm:pt modelId="{9EA01ECD-FA02-4385-A40D-DF4F5421D32C}">
      <dgm:prSet phldrT="[Text]"/>
      <dgm:spPr/>
      <dgm:t>
        <a:bodyPr/>
        <a:lstStyle/>
        <a:p>
          <a:r>
            <a:rPr lang="en-GB" dirty="0"/>
            <a:t>Scenarios</a:t>
          </a:r>
        </a:p>
      </dgm:t>
    </dgm:pt>
    <dgm:pt modelId="{87DAB380-62AA-4644-81B1-FC5362E8B9FE}" type="parTrans" cxnId="{EC38ABFA-0F6A-441C-89C7-49CA03F084CD}">
      <dgm:prSet/>
      <dgm:spPr/>
      <dgm:t>
        <a:bodyPr/>
        <a:lstStyle/>
        <a:p>
          <a:endParaRPr lang="en-GB"/>
        </a:p>
      </dgm:t>
    </dgm:pt>
    <dgm:pt modelId="{86C57BDE-CF1F-4D30-9D4D-74E9D4B3AE0B}" type="sibTrans" cxnId="{EC38ABFA-0F6A-441C-89C7-49CA03F084CD}">
      <dgm:prSet/>
      <dgm:spPr/>
      <dgm:t>
        <a:bodyPr/>
        <a:lstStyle/>
        <a:p>
          <a:endParaRPr lang="en-GB"/>
        </a:p>
      </dgm:t>
    </dgm:pt>
    <dgm:pt modelId="{D82EC5E8-79DE-4A91-AF66-77F424EEE922}">
      <dgm:prSet phldrT="[Text]"/>
      <dgm:spPr/>
      <dgm:t>
        <a:bodyPr/>
        <a:lstStyle/>
        <a:p>
          <a:r>
            <a:rPr lang="en-GB" dirty="0"/>
            <a:t> Analysis</a:t>
          </a:r>
        </a:p>
      </dgm:t>
    </dgm:pt>
    <dgm:pt modelId="{E6240CEA-DBC0-4A0A-A228-836218747B20}" type="sibTrans" cxnId="{B3B8B0D5-1540-4AC5-8FE3-8EC5841934DD}">
      <dgm:prSet/>
      <dgm:spPr/>
      <dgm:t>
        <a:bodyPr/>
        <a:lstStyle/>
        <a:p>
          <a:endParaRPr lang="en-GB"/>
        </a:p>
      </dgm:t>
    </dgm:pt>
    <dgm:pt modelId="{0467AB3B-3216-4AD2-855D-7A0A3C444723}" type="parTrans" cxnId="{B3B8B0D5-1540-4AC5-8FE3-8EC5841934DD}">
      <dgm:prSet/>
      <dgm:spPr/>
      <dgm:t>
        <a:bodyPr/>
        <a:lstStyle/>
        <a:p>
          <a:endParaRPr lang="en-GB"/>
        </a:p>
      </dgm:t>
    </dgm:pt>
    <dgm:pt modelId="{B8337FCE-7810-41DC-93BC-DD300A62EC4F}">
      <dgm:prSet phldrT="[Text]"/>
      <dgm:spPr/>
      <dgm:t>
        <a:bodyPr/>
        <a:lstStyle/>
        <a:p>
          <a:r>
            <a:rPr lang="en-GB" dirty="0"/>
            <a:t>Evaluation</a:t>
          </a:r>
        </a:p>
      </dgm:t>
    </dgm:pt>
    <dgm:pt modelId="{F8DD3EDB-AC7E-4F1C-8428-D7553368E9E4}" type="parTrans" cxnId="{8B25015D-A5CC-48EF-8BA7-B9FD1ED0E108}">
      <dgm:prSet/>
      <dgm:spPr/>
      <dgm:t>
        <a:bodyPr/>
        <a:lstStyle/>
        <a:p>
          <a:endParaRPr lang="en-GB"/>
        </a:p>
      </dgm:t>
    </dgm:pt>
    <dgm:pt modelId="{86615885-802C-4226-B0F4-79D3FA996D9C}" type="sibTrans" cxnId="{8B25015D-A5CC-48EF-8BA7-B9FD1ED0E108}">
      <dgm:prSet/>
      <dgm:spPr/>
      <dgm:t>
        <a:bodyPr/>
        <a:lstStyle/>
        <a:p>
          <a:endParaRPr lang="en-GB"/>
        </a:p>
      </dgm:t>
    </dgm:pt>
    <dgm:pt modelId="{EBD2895B-7617-4749-B96E-7A91FBFCF21B}">
      <dgm:prSet phldrT="[Text]"/>
      <dgm:spPr/>
      <dgm:t>
        <a:bodyPr/>
        <a:lstStyle/>
        <a:p>
          <a:r>
            <a:rPr lang="en-GB" dirty="0"/>
            <a:t>Chief Inspector </a:t>
          </a:r>
        </a:p>
      </dgm:t>
    </dgm:pt>
    <dgm:pt modelId="{ECCEA4E6-B30F-40BD-AC03-190D4D148D88}" type="parTrans" cxnId="{24792086-CB83-4E4C-A7CE-0574FFD0BDCD}">
      <dgm:prSet/>
      <dgm:spPr/>
      <dgm:t>
        <a:bodyPr/>
        <a:lstStyle/>
        <a:p>
          <a:endParaRPr lang="en-GB"/>
        </a:p>
      </dgm:t>
    </dgm:pt>
    <dgm:pt modelId="{7FC7074D-B00D-478B-8B86-8EB4B2723593}" type="sibTrans" cxnId="{24792086-CB83-4E4C-A7CE-0574FFD0BDCD}">
      <dgm:prSet/>
      <dgm:spPr/>
      <dgm:t>
        <a:bodyPr/>
        <a:lstStyle/>
        <a:p>
          <a:endParaRPr lang="en-GB"/>
        </a:p>
      </dgm:t>
    </dgm:pt>
    <dgm:pt modelId="{5E057815-56DD-42E4-875B-F11E088B01D2}">
      <dgm:prSet phldrT="[Text]"/>
      <dgm:spPr/>
      <dgm:t>
        <a:bodyPr/>
        <a:lstStyle/>
        <a:p>
          <a:r>
            <a:rPr lang="en-GB" dirty="0"/>
            <a:t>Identified evidence to murder </a:t>
          </a:r>
        </a:p>
      </dgm:t>
    </dgm:pt>
    <dgm:pt modelId="{2E0B8ECC-F1EE-44EB-A808-371E0EA0D69A}" type="parTrans" cxnId="{8CA5E7AA-5CF0-4098-A24B-E9FDBCACB449}">
      <dgm:prSet/>
      <dgm:spPr/>
      <dgm:t>
        <a:bodyPr/>
        <a:lstStyle/>
        <a:p>
          <a:endParaRPr lang="en-GB"/>
        </a:p>
      </dgm:t>
    </dgm:pt>
    <dgm:pt modelId="{99D538B8-9483-4C19-8B17-E705ECF80D5F}" type="sibTrans" cxnId="{8CA5E7AA-5CF0-4098-A24B-E9FDBCACB449}">
      <dgm:prSet/>
      <dgm:spPr/>
      <dgm:t>
        <a:bodyPr/>
        <a:lstStyle/>
        <a:p>
          <a:endParaRPr lang="en-GB"/>
        </a:p>
      </dgm:t>
    </dgm:pt>
    <dgm:pt modelId="{AA9BF2A0-B2EF-4308-9E63-319675778BD1}">
      <dgm:prSet phldrT="[Text]"/>
      <dgm:spPr/>
      <dgm:t>
        <a:bodyPr/>
        <a:lstStyle/>
        <a:p>
          <a:r>
            <a:rPr lang="en-GB" dirty="0"/>
            <a:t>Suspect charged with murder</a:t>
          </a:r>
        </a:p>
      </dgm:t>
    </dgm:pt>
    <dgm:pt modelId="{A68B28EF-6598-4CFF-80DF-6FAE8566472C}" type="parTrans" cxnId="{5853FD28-F360-4295-AAF7-C6E395019578}">
      <dgm:prSet/>
      <dgm:spPr/>
      <dgm:t>
        <a:bodyPr/>
        <a:lstStyle/>
        <a:p>
          <a:endParaRPr lang="en-GB"/>
        </a:p>
      </dgm:t>
    </dgm:pt>
    <dgm:pt modelId="{C0746478-E6FC-4047-AB1A-24B3B8618388}" type="sibTrans" cxnId="{5853FD28-F360-4295-AAF7-C6E395019578}">
      <dgm:prSet/>
      <dgm:spPr/>
      <dgm:t>
        <a:bodyPr/>
        <a:lstStyle/>
        <a:p>
          <a:endParaRPr lang="en-GB"/>
        </a:p>
      </dgm:t>
    </dgm:pt>
    <dgm:pt modelId="{FDC7685E-808F-490B-B7AF-60419E449C5D}">
      <dgm:prSet phldrT="[Text]"/>
      <dgm:spPr/>
      <dgm:t>
        <a:bodyPr/>
        <a:lstStyle/>
        <a:p>
          <a:r>
            <a:rPr lang="en-GB" dirty="0"/>
            <a:t>Court + Justice </a:t>
          </a:r>
        </a:p>
      </dgm:t>
    </dgm:pt>
    <dgm:pt modelId="{C7F47A71-834B-4355-916B-56B55D837CD5}" type="parTrans" cxnId="{0F54A583-E580-406E-B340-25D07DEB726E}">
      <dgm:prSet/>
      <dgm:spPr/>
      <dgm:t>
        <a:bodyPr/>
        <a:lstStyle/>
        <a:p>
          <a:endParaRPr lang="en-GB"/>
        </a:p>
      </dgm:t>
    </dgm:pt>
    <dgm:pt modelId="{CD32A281-471B-4CF6-8E9D-E212A00E9C29}" type="sibTrans" cxnId="{0F54A583-E580-406E-B340-25D07DEB726E}">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3">
        <dgm:presLayoutVars>
          <dgm:chMax val="0"/>
          <dgm:chPref val="0"/>
          <dgm:bulletEnabled val="1"/>
        </dgm:presLayoutVars>
      </dgm:prSet>
      <dgm:spPr/>
    </dgm:pt>
    <dgm:pt modelId="{DB38E7DA-A50A-41E7-B695-9CB449DB7598}" type="pres">
      <dgm:prSet presAssocID="{A0513DA6-A0B2-40C4-B473-3BE389FCA7DC}" presName="parSh" presStyleLbl="node1" presStyleIdx="0" presStyleCnt="3"/>
      <dgm:spPr/>
    </dgm:pt>
    <dgm:pt modelId="{D816B60B-4929-4739-B6B6-9A60FF5B29A5}" type="pres">
      <dgm:prSet presAssocID="{A0513DA6-A0B2-40C4-B473-3BE389FCA7DC}" presName="desTx" presStyleLbl="fgAcc1" presStyleIdx="0" presStyleCnt="3" custScaleX="119337">
        <dgm:presLayoutVars>
          <dgm:bulletEnabled val="1"/>
        </dgm:presLayoutVars>
      </dgm:prSet>
      <dgm:spPr/>
    </dgm:pt>
    <dgm:pt modelId="{EF659FA4-F930-46C7-A061-41AD58FCE201}" type="pres">
      <dgm:prSet presAssocID="{232F7C0F-5C4A-483A-821A-597783DB653F}" presName="sibTrans" presStyleLbl="sibTrans2D1" presStyleIdx="0" presStyleCnt="2"/>
      <dgm:spPr/>
    </dgm:pt>
    <dgm:pt modelId="{5A290042-1BB3-4AB3-91DC-9C0949A4D7DD}" type="pres">
      <dgm:prSet presAssocID="{232F7C0F-5C4A-483A-821A-597783DB653F}" presName="connTx" presStyleLbl="sibTrans2D1" presStyleIdx="0" presStyleCnt="2"/>
      <dgm:spPr/>
    </dgm:pt>
    <dgm:pt modelId="{5BC9207A-2DC0-4F0F-ADA6-56B863D45643}" type="pres">
      <dgm:prSet presAssocID="{D82EC5E8-79DE-4A91-AF66-77F424EEE922}" presName="composite" presStyleCnt="0"/>
      <dgm:spPr/>
    </dgm:pt>
    <dgm:pt modelId="{CE11D445-6DBD-4C44-8F66-C2BEA71EA0D3}" type="pres">
      <dgm:prSet presAssocID="{D82EC5E8-79DE-4A91-AF66-77F424EEE922}" presName="parTx" presStyleLbl="node1" presStyleIdx="0" presStyleCnt="3">
        <dgm:presLayoutVars>
          <dgm:chMax val="0"/>
          <dgm:chPref val="0"/>
          <dgm:bulletEnabled val="1"/>
        </dgm:presLayoutVars>
      </dgm:prSet>
      <dgm:spPr/>
    </dgm:pt>
    <dgm:pt modelId="{17A399B1-9B5D-4083-B619-0C594041DB9E}" type="pres">
      <dgm:prSet presAssocID="{D82EC5E8-79DE-4A91-AF66-77F424EEE922}" presName="parSh" presStyleLbl="node1" presStyleIdx="1" presStyleCnt="3"/>
      <dgm:spPr/>
    </dgm:pt>
    <dgm:pt modelId="{3DC07B96-ADE9-4A14-AC4A-AB4E40EF6388}" type="pres">
      <dgm:prSet presAssocID="{D82EC5E8-79DE-4A91-AF66-77F424EEE922}" presName="desTx" presStyleLbl="fgAcc1" presStyleIdx="1" presStyleCnt="3" custScaleX="120110">
        <dgm:presLayoutVars>
          <dgm:bulletEnabled val="1"/>
        </dgm:presLayoutVars>
      </dgm:prSet>
      <dgm:spPr/>
    </dgm:pt>
    <dgm:pt modelId="{D07E6C44-D6E5-4E6C-BC3A-EE36305A4514}" type="pres">
      <dgm:prSet presAssocID="{E6240CEA-DBC0-4A0A-A228-836218747B20}" presName="sibTrans" presStyleLbl="sibTrans2D1" presStyleIdx="1" presStyleCnt="2"/>
      <dgm:spPr/>
    </dgm:pt>
    <dgm:pt modelId="{17CDCDF0-9A9D-4B20-AD01-C419D2FBDFFB}" type="pres">
      <dgm:prSet presAssocID="{E6240CEA-DBC0-4A0A-A228-836218747B20}" presName="connTx" presStyleLbl="sibTrans2D1" presStyleIdx="1" presStyleCnt="2"/>
      <dgm:spPr/>
    </dgm:pt>
    <dgm:pt modelId="{4D80F754-8CC1-4854-87BF-67973831CB0C}" type="pres">
      <dgm:prSet presAssocID="{B8337FCE-7810-41DC-93BC-DD300A62EC4F}" presName="composite" presStyleCnt="0"/>
      <dgm:spPr/>
    </dgm:pt>
    <dgm:pt modelId="{EB30DD52-01E6-44DD-9D9F-0DB20055263E}" type="pres">
      <dgm:prSet presAssocID="{B8337FCE-7810-41DC-93BC-DD300A62EC4F}" presName="parTx" presStyleLbl="node1" presStyleIdx="1" presStyleCnt="3">
        <dgm:presLayoutVars>
          <dgm:chMax val="0"/>
          <dgm:chPref val="0"/>
          <dgm:bulletEnabled val="1"/>
        </dgm:presLayoutVars>
      </dgm:prSet>
      <dgm:spPr/>
    </dgm:pt>
    <dgm:pt modelId="{D75DCDF1-1FB2-4B4C-A132-7350F98EFD18}" type="pres">
      <dgm:prSet presAssocID="{B8337FCE-7810-41DC-93BC-DD300A62EC4F}" presName="parSh" presStyleLbl="node1" presStyleIdx="2" presStyleCnt="3"/>
      <dgm:spPr/>
    </dgm:pt>
    <dgm:pt modelId="{B3CB4CF8-38A7-4447-ABD2-E8F052E61D93}" type="pres">
      <dgm:prSet presAssocID="{B8337FCE-7810-41DC-93BC-DD300A62EC4F}" presName="desTx" presStyleLbl="fgAcc1" presStyleIdx="2" presStyleCnt="3" custScaleX="118897">
        <dgm:presLayoutVars>
          <dgm:bulletEnabled val="1"/>
        </dgm:presLayoutVars>
      </dgm:prSet>
      <dgm:spPr/>
    </dgm:pt>
  </dgm:ptLst>
  <dgm:cxnLst>
    <dgm:cxn modelId="{7EBD3C02-A056-4165-95B6-F89583A90BC2}" type="presOf" srcId="{7D2F4D4A-9A10-49C1-A5F1-701838DE3561}" destId="{D816B60B-4929-4739-B6B6-9A60FF5B29A5}" srcOrd="0" destOrd="0" presId="urn:microsoft.com/office/officeart/2005/8/layout/process3"/>
    <dgm:cxn modelId="{AEDC8F04-48B2-453D-BB51-9AC1D8ECAD35}" type="presOf" srcId="{5E057815-56DD-42E4-875B-F11E088B01D2}" destId="{B3CB4CF8-38A7-4447-ABD2-E8F052E61D93}" srcOrd="0" destOrd="1" presId="urn:microsoft.com/office/officeart/2005/8/layout/process3"/>
    <dgm:cxn modelId="{240DDB0C-052E-4571-BBCB-56C930D058F3}" type="presOf" srcId="{EBD2895B-7617-4749-B96E-7A91FBFCF21B}" destId="{B3CB4CF8-38A7-4447-ABD2-E8F052E61D93}" srcOrd="0" destOrd="0" presId="urn:microsoft.com/office/officeart/2005/8/layout/process3"/>
    <dgm:cxn modelId="{919CDF12-EA69-4E6D-A5C3-14094B4AA343}" type="presOf" srcId="{1243C421-38A8-4F62-9205-5C74B61CC345}" destId="{3DC07B96-ADE9-4A14-AC4A-AB4E40EF6388}" srcOrd="0" destOrd="2" presId="urn:microsoft.com/office/officeart/2005/8/layout/process3"/>
    <dgm:cxn modelId="{99981115-7DC8-42EF-A4DB-4E85269439F8}" type="presOf" srcId="{D6880AB8-C33E-4A82-9BA7-E0ED051118DE}" destId="{AE0862A9-6388-426A-9843-C993E2F0B5E6}" srcOrd="0" destOrd="0" presId="urn:microsoft.com/office/officeart/2005/8/layout/process3"/>
    <dgm:cxn modelId="{5597741F-48C1-4EB4-9046-6C6A7F37498D}" type="presOf" srcId="{B8337FCE-7810-41DC-93BC-DD300A62EC4F}" destId="{EB30DD52-01E6-44DD-9D9F-0DB20055263E}" srcOrd="0" destOrd="0" presId="urn:microsoft.com/office/officeart/2005/8/layout/process3"/>
    <dgm:cxn modelId="{5853FD28-F360-4295-AAF7-C6E395019578}" srcId="{B8337FCE-7810-41DC-93BC-DD300A62EC4F}" destId="{AA9BF2A0-B2EF-4308-9E63-319675778BD1}" srcOrd="2" destOrd="0" parTransId="{A68B28EF-6598-4CFF-80DF-6FAE8566472C}" sibTransId="{C0746478-E6FC-4047-AB1A-24B3B8618388}"/>
    <dgm:cxn modelId="{30FBDE33-081F-465C-ADF5-61E27250CB41}" srcId="{A0513DA6-A0B2-40C4-B473-3BE389FCA7DC}" destId="{3AC3C306-B289-4D82-8302-F3971C58E5F5}" srcOrd="3" destOrd="0" parTransId="{254AADDB-666A-407A-8664-1A8411335382}" sibTransId="{53886464-4452-4205-BDD3-A644C684F940}"/>
    <dgm:cxn modelId="{A1BB3B34-C882-4280-B258-06AE1831F60B}" type="presOf" srcId="{A0513DA6-A0B2-40C4-B473-3BE389FCA7DC}" destId="{D7745354-DC36-4C74-8299-912B86181BC8}" srcOrd="0" destOrd="0" presId="urn:microsoft.com/office/officeart/2005/8/layout/process3"/>
    <dgm:cxn modelId="{8B25015D-A5CC-48EF-8BA7-B9FD1ED0E108}" srcId="{D6880AB8-C33E-4A82-9BA7-E0ED051118DE}" destId="{B8337FCE-7810-41DC-93BC-DD300A62EC4F}" srcOrd="2" destOrd="0" parTransId="{F8DD3EDB-AC7E-4F1C-8428-D7553368E9E4}" sibTransId="{86615885-802C-4226-B0F4-79D3FA996D9C}"/>
    <dgm:cxn modelId="{2F12DB60-8178-4C8C-88F8-936FA2188EB3}" type="presOf" srcId="{9EA01ECD-FA02-4385-A40D-DF4F5421D32C}" destId="{3DC07B96-ADE9-4A14-AC4A-AB4E40EF6388}" srcOrd="0" destOrd="3" presId="urn:microsoft.com/office/officeart/2005/8/layout/process3"/>
    <dgm:cxn modelId="{F6A8DC41-4A7A-466E-BCB8-CBB3B8DAEE74}" srcId="{A0513DA6-A0B2-40C4-B473-3BE389FCA7DC}" destId="{424D4713-A257-4486-9AEA-A201819C3267}" srcOrd="1" destOrd="0" parTransId="{5DD65892-8526-41B8-AD9E-9CEBC514C329}" sibTransId="{0349809C-D4BF-4144-A172-AB4185B8FC57}"/>
    <dgm:cxn modelId="{63905B45-FDA0-4E52-880D-F7410884031B}" type="presOf" srcId="{67A8B403-283A-4280-86FA-8C143CF37A41}" destId="{3DC07B96-ADE9-4A14-AC4A-AB4E40EF6388}" srcOrd="0" destOrd="0" presId="urn:microsoft.com/office/officeart/2005/8/layout/process3"/>
    <dgm:cxn modelId="{42512266-DA4D-4E1E-8E76-7BF729BF8BAB}" type="presOf" srcId="{D90CAD54-F4DC-4853-823C-6E54D3ACFA62}" destId="{3DC07B96-ADE9-4A14-AC4A-AB4E40EF6388}" srcOrd="0" destOrd="1" presId="urn:microsoft.com/office/officeart/2005/8/layout/process3"/>
    <dgm:cxn modelId="{DCCEBA4D-3B19-41DF-B79A-6E361FD9A96B}" type="presOf" srcId="{3AC3C306-B289-4D82-8302-F3971C58E5F5}" destId="{D816B60B-4929-4739-B6B6-9A60FF5B29A5}" srcOrd="0" destOrd="3" presId="urn:microsoft.com/office/officeart/2005/8/layout/process3"/>
    <dgm:cxn modelId="{A40D4C4F-4C09-4554-9EF1-2BB8C262B20E}" srcId="{A0513DA6-A0B2-40C4-B473-3BE389FCA7DC}" destId="{15FA7314-5F86-415A-9B78-79A891AEFE2A}" srcOrd="2" destOrd="0" parTransId="{4C629BA0-7184-4E9F-857D-B773445132B5}" sibTransId="{A6FD0DBE-E238-4046-9D87-BB33DAC71EB0}"/>
    <dgm:cxn modelId="{88EE7557-C002-4EA5-BFFA-011419C1F953}" type="presOf" srcId="{424D4713-A257-4486-9AEA-A201819C3267}" destId="{D816B60B-4929-4739-B6B6-9A60FF5B29A5}" srcOrd="0" destOrd="1" presId="urn:microsoft.com/office/officeart/2005/8/layout/process3"/>
    <dgm:cxn modelId="{86246278-FA3B-4F3A-A384-395802C42137}" type="presOf" srcId="{FDC7685E-808F-490B-B7AF-60419E449C5D}" destId="{B3CB4CF8-38A7-4447-ABD2-E8F052E61D93}" srcOrd="0" destOrd="3" presId="urn:microsoft.com/office/officeart/2005/8/layout/process3"/>
    <dgm:cxn modelId="{0F54A583-E580-406E-B340-25D07DEB726E}" srcId="{B8337FCE-7810-41DC-93BC-DD300A62EC4F}" destId="{FDC7685E-808F-490B-B7AF-60419E449C5D}" srcOrd="3" destOrd="0" parTransId="{C7F47A71-834B-4355-916B-56B55D837CD5}" sibTransId="{CD32A281-471B-4CF6-8E9D-E212A00E9C29}"/>
    <dgm:cxn modelId="{24792086-CB83-4E4C-A7CE-0574FFD0BDCD}" srcId="{B8337FCE-7810-41DC-93BC-DD300A62EC4F}" destId="{EBD2895B-7617-4749-B96E-7A91FBFCF21B}" srcOrd="0" destOrd="0" parTransId="{ECCEA4E6-B30F-40BD-AC03-190D4D148D88}" sibTransId="{7FC7074D-B00D-478B-8B86-8EB4B2723593}"/>
    <dgm:cxn modelId="{483B6896-77DA-47E7-A46C-693092E62E98}" type="presOf" srcId="{AA9BF2A0-B2EF-4308-9E63-319675778BD1}" destId="{B3CB4CF8-38A7-4447-ABD2-E8F052E61D93}" srcOrd="0" destOrd="2" presId="urn:microsoft.com/office/officeart/2005/8/layout/process3"/>
    <dgm:cxn modelId="{D27C2A98-BB30-4B63-9187-B5FCE15DF955}" type="presOf" srcId="{232F7C0F-5C4A-483A-821A-597783DB653F}" destId="{5A290042-1BB3-4AB3-91DC-9C0949A4D7DD}" srcOrd="1" destOrd="0" presId="urn:microsoft.com/office/officeart/2005/8/layout/process3"/>
    <dgm:cxn modelId="{2CF37A98-12DD-4F86-A09F-8DC285E1700D}" srcId="{D6880AB8-C33E-4A82-9BA7-E0ED051118DE}" destId="{A0513DA6-A0B2-40C4-B473-3BE389FCA7DC}" srcOrd="0" destOrd="0" parTransId="{A34EB71A-304A-4BD0-B233-4B4C330DA539}" sibTransId="{232F7C0F-5C4A-483A-821A-597783DB653F}"/>
    <dgm:cxn modelId="{1A58959C-5B4E-4ECB-9DFB-2F66DF598440}" type="presOf" srcId="{E6240CEA-DBC0-4A0A-A228-836218747B20}" destId="{17CDCDF0-9A9D-4B20-AD01-C419D2FBDFFB}" srcOrd="1" destOrd="0" presId="urn:microsoft.com/office/officeart/2005/8/layout/process3"/>
    <dgm:cxn modelId="{0DA61B9F-AB9B-4730-873F-207D302341E9}" type="presOf" srcId="{D82EC5E8-79DE-4A91-AF66-77F424EEE922}" destId="{CE11D445-6DBD-4C44-8F66-C2BEA71EA0D3}" srcOrd="0" destOrd="0" presId="urn:microsoft.com/office/officeart/2005/8/layout/process3"/>
    <dgm:cxn modelId="{11BC28A3-0E15-4F1C-A31F-262D83EC3D93}" type="presOf" srcId="{15FA7314-5F86-415A-9B78-79A891AEFE2A}" destId="{D816B60B-4929-4739-B6B6-9A60FF5B29A5}" srcOrd="0" destOrd="2" presId="urn:microsoft.com/office/officeart/2005/8/layout/process3"/>
    <dgm:cxn modelId="{8CA5E7AA-5CF0-4098-A24B-E9FDBCACB449}" srcId="{B8337FCE-7810-41DC-93BC-DD300A62EC4F}" destId="{5E057815-56DD-42E4-875B-F11E088B01D2}" srcOrd="1" destOrd="0" parTransId="{2E0B8ECC-F1EE-44EB-A808-371E0EA0D69A}" sibTransId="{99D538B8-9483-4C19-8B17-E705ECF80D5F}"/>
    <dgm:cxn modelId="{60199DB3-217E-4C73-AB2F-77455EA100B5}" srcId="{D82EC5E8-79DE-4A91-AF66-77F424EEE922}" destId="{1243C421-38A8-4F62-9205-5C74B61CC345}" srcOrd="2" destOrd="0" parTransId="{0E0E8A37-D258-4812-8800-B0598674C5F0}" sibTransId="{306EE6C2-1399-4906-8EB6-7F046C9C409A}"/>
    <dgm:cxn modelId="{C9520BBE-EB68-47DF-8657-100F23CE443B}" srcId="{D82EC5E8-79DE-4A91-AF66-77F424EEE922}" destId="{D90CAD54-F4DC-4853-823C-6E54D3ACFA62}" srcOrd="1" destOrd="0" parTransId="{BB056DF3-9749-444F-A062-E008AC565A02}" sibTransId="{61BC84D3-349F-40D1-BAD4-8474B46193B3}"/>
    <dgm:cxn modelId="{2B2636C1-D54E-461A-BCE1-80FF52225CF7}" srcId="{A0513DA6-A0B2-40C4-B473-3BE389FCA7DC}" destId="{7D2F4D4A-9A10-49C1-A5F1-701838DE3561}" srcOrd="0" destOrd="0" parTransId="{3B5FFEF1-7F9C-4571-86ED-E2C8A760BBB3}" sibTransId="{5DEFC134-C9F4-4DDC-8B01-4CCAF7ADA0AC}"/>
    <dgm:cxn modelId="{3E48F6D1-1568-44C4-B012-FA6639BCB9EB}" type="presOf" srcId="{232F7C0F-5C4A-483A-821A-597783DB653F}" destId="{EF659FA4-F930-46C7-A061-41AD58FCE201}" srcOrd="0" destOrd="0" presId="urn:microsoft.com/office/officeart/2005/8/layout/process3"/>
    <dgm:cxn modelId="{FAFB49D3-2BE5-4374-ADAE-F6B1D8E0D6DC}" type="presOf" srcId="{E6240CEA-DBC0-4A0A-A228-836218747B20}" destId="{D07E6C44-D6E5-4E6C-BC3A-EE36305A4514}" srcOrd="0" destOrd="0" presId="urn:microsoft.com/office/officeart/2005/8/layout/process3"/>
    <dgm:cxn modelId="{B3B8B0D5-1540-4AC5-8FE3-8EC5841934DD}" srcId="{D6880AB8-C33E-4A82-9BA7-E0ED051118DE}" destId="{D82EC5E8-79DE-4A91-AF66-77F424EEE922}" srcOrd="1" destOrd="0" parTransId="{0467AB3B-3216-4AD2-855D-7A0A3C444723}" sibTransId="{E6240CEA-DBC0-4A0A-A228-836218747B20}"/>
    <dgm:cxn modelId="{4072B4DD-FA71-43AA-A872-D499B0D85631}" type="presOf" srcId="{B8337FCE-7810-41DC-93BC-DD300A62EC4F}" destId="{D75DCDF1-1FB2-4B4C-A132-7350F98EFD18}" srcOrd="1" destOrd="0" presId="urn:microsoft.com/office/officeart/2005/8/layout/process3"/>
    <dgm:cxn modelId="{0E9ECEE1-DFFE-41BB-866B-317E38E81C32}" type="presOf" srcId="{A0513DA6-A0B2-40C4-B473-3BE389FCA7DC}" destId="{DB38E7DA-A50A-41E7-B695-9CB449DB7598}" srcOrd="1" destOrd="0" presId="urn:microsoft.com/office/officeart/2005/8/layout/process3"/>
    <dgm:cxn modelId="{EC38ABFA-0F6A-441C-89C7-49CA03F084CD}" srcId="{D82EC5E8-79DE-4A91-AF66-77F424EEE922}" destId="{9EA01ECD-FA02-4385-A40D-DF4F5421D32C}" srcOrd="3" destOrd="0" parTransId="{87DAB380-62AA-4644-81B1-FC5362E8B9FE}" sibTransId="{86C57BDE-CF1F-4D30-9D4D-74E9D4B3AE0B}"/>
    <dgm:cxn modelId="{E85A16FB-7E61-4F41-B027-D1DAB2CCDD09}" srcId="{D82EC5E8-79DE-4A91-AF66-77F424EEE922}" destId="{67A8B403-283A-4280-86FA-8C143CF37A41}" srcOrd="0" destOrd="0" parTransId="{20DBEC1F-53F1-4A1B-828C-41A97E16C99D}" sibTransId="{57119C0A-F0C9-44EF-A757-52F10F3CFA19}"/>
    <dgm:cxn modelId="{9ABDFEFD-56D5-481E-B689-C918B0859B4C}" type="presOf" srcId="{D82EC5E8-79DE-4A91-AF66-77F424EEE922}" destId="{17A399B1-9B5D-4083-B619-0C594041DB9E}" srcOrd="1" destOrd="0" presId="urn:microsoft.com/office/officeart/2005/8/layout/process3"/>
    <dgm:cxn modelId="{4E536F66-D902-4491-9D03-84E69BEC96CB}" type="presParOf" srcId="{AE0862A9-6388-426A-9843-C993E2F0B5E6}" destId="{1C1FCD8F-A077-4EAE-BA11-C682479E74E4}" srcOrd="0" destOrd="0" presId="urn:microsoft.com/office/officeart/2005/8/layout/process3"/>
    <dgm:cxn modelId="{5BF05014-925C-4780-BCAF-2445F2330253}" type="presParOf" srcId="{1C1FCD8F-A077-4EAE-BA11-C682479E74E4}" destId="{D7745354-DC36-4C74-8299-912B86181BC8}" srcOrd="0" destOrd="0" presId="urn:microsoft.com/office/officeart/2005/8/layout/process3"/>
    <dgm:cxn modelId="{A4810550-1CDD-47DE-A2C4-DE27DF912E72}" type="presParOf" srcId="{1C1FCD8F-A077-4EAE-BA11-C682479E74E4}" destId="{DB38E7DA-A50A-41E7-B695-9CB449DB7598}" srcOrd="1" destOrd="0" presId="urn:microsoft.com/office/officeart/2005/8/layout/process3"/>
    <dgm:cxn modelId="{D86226C6-417A-4B66-8610-82CE03C06106}" type="presParOf" srcId="{1C1FCD8F-A077-4EAE-BA11-C682479E74E4}" destId="{D816B60B-4929-4739-B6B6-9A60FF5B29A5}" srcOrd="2" destOrd="0" presId="urn:microsoft.com/office/officeart/2005/8/layout/process3"/>
    <dgm:cxn modelId="{91869ACE-1C0C-4618-B8FF-8A015DAF0849}" type="presParOf" srcId="{AE0862A9-6388-426A-9843-C993E2F0B5E6}" destId="{EF659FA4-F930-46C7-A061-41AD58FCE201}" srcOrd="1" destOrd="0" presId="urn:microsoft.com/office/officeart/2005/8/layout/process3"/>
    <dgm:cxn modelId="{13FB8DB7-F54E-4F48-9B48-AB12A711FDD8}" type="presParOf" srcId="{EF659FA4-F930-46C7-A061-41AD58FCE201}" destId="{5A290042-1BB3-4AB3-91DC-9C0949A4D7DD}" srcOrd="0" destOrd="0" presId="urn:microsoft.com/office/officeart/2005/8/layout/process3"/>
    <dgm:cxn modelId="{4A4565D8-CEFF-4D79-8BFD-20D6C9CB3BEA}" type="presParOf" srcId="{AE0862A9-6388-426A-9843-C993E2F0B5E6}" destId="{5BC9207A-2DC0-4F0F-ADA6-56B863D45643}" srcOrd="2" destOrd="0" presId="urn:microsoft.com/office/officeart/2005/8/layout/process3"/>
    <dgm:cxn modelId="{BFE6D43F-5F08-4ADE-9C54-5667AB4D14CF}" type="presParOf" srcId="{5BC9207A-2DC0-4F0F-ADA6-56B863D45643}" destId="{CE11D445-6DBD-4C44-8F66-C2BEA71EA0D3}" srcOrd="0" destOrd="0" presId="urn:microsoft.com/office/officeart/2005/8/layout/process3"/>
    <dgm:cxn modelId="{DC350627-F7A4-4B8B-89BF-D6A73F1ED72E}" type="presParOf" srcId="{5BC9207A-2DC0-4F0F-ADA6-56B863D45643}" destId="{17A399B1-9B5D-4083-B619-0C594041DB9E}" srcOrd="1" destOrd="0" presId="urn:microsoft.com/office/officeart/2005/8/layout/process3"/>
    <dgm:cxn modelId="{D864F4F9-B876-4679-BC9B-EDDFA948F1AC}" type="presParOf" srcId="{5BC9207A-2DC0-4F0F-ADA6-56B863D45643}" destId="{3DC07B96-ADE9-4A14-AC4A-AB4E40EF6388}" srcOrd="2" destOrd="0" presId="urn:microsoft.com/office/officeart/2005/8/layout/process3"/>
    <dgm:cxn modelId="{ECD9A614-5D9F-4A65-97BE-BA47D2D97F1F}" type="presParOf" srcId="{AE0862A9-6388-426A-9843-C993E2F0B5E6}" destId="{D07E6C44-D6E5-4E6C-BC3A-EE36305A4514}" srcOrd="3" destOrd="0" presId="urn:microsoft.com/office/officeart/2005/8/layout/process3"/>
    <dgm:cxn modelId="{486DA544-3252-48BE-A002-E46099702BDB}" type="presParOf" srcId="{D07E6C44-D6E5-4E6C-BC3A-EE36305A4514}" destId="{17CDCDF0-9A9D-4B20-AD01-C419D2FBDFFB}" srcOrd="0" destOrd="0" presId="urn:microsoft.com/office/officeart/2005/8/layout/process3"/>
    <dgm:cxn modelId="{05AA1A98-572E-4EBA-B0BE-A0D01749DD1A}" type="presParOf" srcId="{AE0862A9-6388-426A-9843-C993E2F0B5E6}" destId="{4D80F754-8CC1-4854-87BF-67973831CB0C}" srcOrd="4" destOrd="0" presId="urn:microsoft.com/office/officeart/2005/8/layout/process3"/>
    <dgm:cxn modelId="{EA191381-1D27-407D-B727-7E5789A6C730}" type="presParOf" srcId="{4D80F754-8CC1-4854-87BF-67973831CB0C}" destId="{EB30DD52-01E6-44DD-9D9F-0DB20055263E}" srcOrd="0" destOrd="0" presId="urn:microsoft.com/office/officeart/2005/8/layout/process3"/>
    <dgm:cxn modelId="{90EB157E-3D07-420B-9390-F6D478796901}" type="presParOf" srcId="{4D80F754-8CC1-4854-87BF-67973831CB0C}" destId="{D75DCDF1-1FB2-4B4C-A132-7350F98EFD18}" srcOrd="1" destOrd="0" presId="urn:microsoft.com/office/officeart/2005/8/layout/process3"/>
    <dgm:cxn modelId="{5160DBC8-804E-4E5A-94AE-DCAA6141CFD4}" type="presParOf" srcId="{4D80F754-8CC1-4854-87BF-67973831CB0C}" destId="{B3CB4CF8-38A7-4447-ABD2-E8F052E61D9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55FD00-A0F1-4E62-9AE9-B6F771DD70B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05A5DF21-17EC-4486-8067-BEC4947F090D}">
      <dgm:prSet phldrT="[Text]"/>
      <dgm:spPr/>
      <dgm:t>
        <a:bodyPr/>
        <a:lstStyle/>
        <a:p>
          <a:r>
            <a:rPr lang="en-GB" dirty="0"/>
            <a:t>Critical thinking</a:t>
          </a:r>
        </a:p>
      </dgm:t>
    </dgm:pt>
    <dgm:pt modelId="{E2A43F06-04E0-421F-B265-7983627B9A07}" type="parTrans" cxnId="{65560EE4-B22B-451C-A442-CF4B1614FBF5}">
      <dgm:prSet/>
      <dgm:spPr/>
      <dgm:t>
        <a:bodyPr/>
        <a:lstStyle/>
        <a:p>
          <a:endParaRPr lang="en-GB"/>
        </a:p>
      </dgm:t>
    </dgm:pt>
    <dgm:pt modelId="{5DBBD2B6-FCFD-4ABE-B111-96C96898EBF8}" type="sibTrans" cxnId="{65560EE4-B22B-451C-A442-CF4B1614FBF5}">
      <dgm:prSet/>
      <dgm:spPr/>
      <dgm:t>
        <a:bodyPr/>
        <a:lstStyle/>
        <a:p>
          <a:endParaRPr lang="en-GB"/>
        </a:p>
      </dgm:t>
    </dgm:pt>
    <dgm:pt modelId="{D229255E-0596-4181-9D45-DFAAE3572699}">
      <dgm:prSet phldrT="[Text]"/>
      <dgm:spPr/>
      <dgm:t>
        <a:bodyPr/>
        <a:lstStyle/>
        <a:p>
          <a:r>
            <a:rPr lang="en-GB"/>
            <a:t>Describe</a:t>
          </a:r>
        </a:p>
      </dgm:t>
    </dgm:pt>
    <dgm:pt modelId="{F003B5B4-646F-444D-8081-2D029D822B72}" type="parTrans" cxnId="{1858D68E-97D8-46F0-B9EA-32154194037B}">
      <dgm:prSet/>
      <dgm:spPr/>
      <dgm:t>
        <a:bodyPr/>
        <a:lstStyle/>
        <a:p>
          <a:endParaRPr lang="en-GB"/>
        </a:p>
      </dgm:t>
    </dgm:pt>
    <dgm:pt modelId="{6AF4BD2A-D8CE-4977-BAC3-B0573138173A}" type="sibTrans" cxnId="{1858D68E-97D8-46F0-B9EA-32154194037B}">
      <dgm:prSet/>
      <dgm:spPr/>
      <dgm:t>
        <a:bodyPr/>
        <a:lstStyle/>
        <a:p>
          <a:endParaRPr lang="en-GB"/>
        </a:p>
      </dgm:t>
    </dgm:pt>
    <dgm:pt modelId="{15B132E8-EF1C-4619-A512-0F8E90961721}">
      <dgm:prSet phldrT="[Text]"/>
      <dgm:spPr/>
      <dgm:t>
        <a:bodyPr/>
        <a:lstStyle/>
        <a:p>
          <a:r>
            <a:rPr lang="en-GB"/>
            <a:t>Analyse</a:t>
          </a:r>
        </a:p>
      </dgm:t>
    </dgm:pt>
    <dgm:pt modelId="{CB9F33DB-6645-4159-912B-D5C65C8A3A34}" type="parTrans" cxnId="{8C9E5FE4-B2BC-45FD-88D0-4EBD1042EE26}">
      <dgm:prSet/>
      <dgm:spPr/>
      <dgm:t>
        <a:bodyPr/>
        <a:lstStyle/>
        <a:p>
          <a:endParaRPr lang="en-GB"/>
        </a:p>
      </dgm:t>
    </dgm:pt>
    <dgm:pt modelId="{51EC396A-B433-4C51-8069-AFE4DC60F047}" type="sibTrans" cxnId="{8C9E5FE4-B2BC-45FD-88D0-4EBD1042EE26}">
      <dgm:prSet/>
      <dgm:spPr/>
      <dgm:t>
        <a:bodyPr/>
        <a:lstStyle/>
        <a:p>
          <a:endParaRPr lang="en-GB"/>
        </a:p>
      </dgm:t>
    </dgm:pt>
    <dgm:pt modelId="{DC827204-DDCB-44EF-87EB-7865638251B8}">
      <dgm:prSet phldrT="[Text]"/>
      <dgm:spPr/>
      <dgm:t>
        <a:bodyPr/>
        <a:lstStyle/>
        <a:p>
          <a:r>
            <a:rPr lang="en-GB" dirty="0"/>
            <a:t>Evaluate</a:t>
          </a:r>
        </a:p>
      </dgm:t>
    </dgm:pt>
    <dgm:pt modelId="{A8C051FC-365F-4ACD-A72B-DBE0410B1890}" type="parTrans" cxnId="{18249594-DB0D-4FB8-A13C-FA7BBD759218}">
      <dgm:prSet/>
      <dgm:spPr/>
      <dgm:t>
        <a:bodyPr/>
        <a:lstStyle/>
        <a:p>
          <a:endParaRPr lang="en-GB"/>
        </a:p>
      </dgm:t>
    </dgm:pt>
    <dgm:pt modelId="{3023F0F9-6A6F-4FC3-A5E8-D3FAC270215A}" type="sibTrans" cxnId="{18249594-DB0D-4FB8-A13C-FA7BBD759218}">
      <dgm:prSet/>
      <dgm:spPr/>
      <dgm:t>
        <a:bodyPr/>
        <a:lstStyle/>
        <a:p>
          <a:endParaRPr lang="en-GB"/>
        </a:p>
      </dgm:t>
    </dgm:pt>
    <dgm:pt modelId="{A8A1A18F-E4B0-4BC9-8337-8C2FD594590B}" type="pres">
      <dgm:prSet presAssocID="{6255FD00-A0F1-4E62-9AE9-B6F771DD70B7}" presName="Name0" presStyleCnt="0">
        <dgm:presLayoutVars>
          <dgm:dir/>
          <dgm:animLvl val="lvl"/>
          <dgm:resizeHandles val="exact"/>
        </dgm:presLayoutVars>
      </dgm:prSet>
      <dgm:spPr/>
    </dgm:pt>
    <dgm:pt modelId="{720A6924-0A8E-47B6-96A3-43B578F3EB81}" type="pres">
      <dgm:prSet presAssocID="{05A5DF21-17EC-4486-8067-BEC4947F090D}" presName="composite" presStyleCnt="0"/>
      <dgm:spPr/>
    </dgm:pt>
    <dgm:pt modelId="{52CE2502-144B-45B0-9322-CA500C07BC6A}" type="pres">
      <dgm:prSet presAssocID="{05A5DF21-17EC-4486-8067-BEC4947F090D}" presName="parTx" presStyleLbl="alignNode1" presStyleIdx="0" presStyleCnt="1">
        <dgm:presLayoutVars>
          <dgm:chMax val="0"/>
          <dgm:chPref val="0"/>
          <dgm:bulletEnabled val="1"/>
        </dgm:presLayoutVars>
      </dgm:prSet>
      <dgm:spPr/>
    </dgm:pt>
    <dgm:pt modelId="{90890D6B-EF0E-48BE-BD9B-936C31B0FDAF}" type="pres">
      <dgm:prSet presAssocID="{05A5DF21-17EC-4486-8067-BEC4947F090D}" presName="desTx" presStyleLbl="alignAccFollowNode1" presStyleIdx="0" presStyleCnt="1">
        <dgm:presLayoutVars>
          <dgm:bulletEnabled val="1"/>
        </dgm:presLayoutVars>
      </dgm:prSet>
      <dgm:spPr/>
    </dgm:pt>
  </dgm:ptLst>
  <dgm:cxnLst>
    <dgm:cxn modelId="{4B643501-8CC0-4EA6-B6DD-DAF06EC94B80}" type="presOf" srcId="{6255FD00-A0F1-4E62-9AE9-B6F771DD70B7}" destId="{A8A1A18F-E4B0-4BC9-8337-8C2FD594590B}" srcOrd="0" destOrd="0" presId="urn:microsoft.com/office/officeart/2005/8/layout/hList1"/>
    <dgm:cxn modelId="{7E21AC3F-C9B2-474E-A42A-0C928419C023}" type="presOf" srcId="{D229255E-0596-4181-9D45-DFAAE3572699}" destId="{90890D6B-EF0E-48BE-BD9B-936C31B0FDAF}" srcOrd="0" destOrd="0" presId="urn:microsoft.com/office/officeart/2005/8/layout/hList1"/>
    <dgm:cxn modelId="{084FBA6B-2A5B-449A-844D-3A3EBFB497FE}" type="presOf" srcId="{05A5DF21-17EC-4486-8067-BEC4947F090D}" destId="{52CE2502-144B-45B0-9322-CA500C07BC6A}" srcOrd="0" destOrd="0" presId="urn:microsoft.com/office/officeart/2005/8/layout/hList1"/>
    <dgm:cxn modelId="{1858D68E-97D8-46F0-B9EA-32154194037B}" srcId="{05A5DF21-17EC-4486-8067-BEC4947F090D}" destId="{D229255E-0596-4181-9D45-DFAAE3572699}" srcOrd="0" destOrd="0" parTransId="{F003B5B4-646F-444D-8081-2D029D822B72}" sibTransId="{6AF4BD2A-D8CE-4977-BAC3-B0573138173A}"/>
    <dgm:cxn modelId="{18249594-DB0D-4FB8-A13C-FA7BBD759218}" srcId="{05A5DF21-17EC-4486-8067-BEC4947F090D}" destId="{DC827204-DDCB-44EF-87EB-7865638251B8}" srcOrd="2" destOrd="0" parTransId="{A8C051FC-365F-4ACD-A72B-DBE0410B1890}" sibTransId="{3023F0F9-6A6F-4FC3-A5E8-D3FAC270215A}"/>
    <dgm:cxn modelId="{77FEE7E2-C74E-405D-A357-78BEA5AB0376}" type="presOf" srcId="{DC827204-DDCB-44EF-87EB-7865638251B8}" destId="{90890D6B-EF0E-48BE-BD9B-936C31B0FDAF}" srcOrd="0" destOrd="2" presId="urn:microsoft.com/office/officeart/2005/8/layout/hList1"/>
    <dgm:cxn modelId="{2911F0E3-D95F-4AF0-9A4A-2341CB1371DA}" type="presOf" srcId="{15B132E8-EF1C-4619-A512-0F8E90961721}" destId="{90890D6B-EF0E-48BE-BD9B-936C31B0FDAF}" srcOrd="0" destOrd="1" presId="urn:microsoft.com/office/officeart/2005/8/layout/hList1"/>
    <dgm:cxn modelId="{65560EE4-B22B-451C-A442-CF4B1614FBF5}" srcId="{6255FD00-A0F1-4E62-9AE9-B6F771DD70B7}" destId="{05A5DF21-17EC-4486-8067-BEC4947F090D}" srcOrd="0" destOrd="0" parTransId="{E2A43F06-04E0-421F-B265-7983627B9A07}" sibTransId="{5DBBD2B6-FCFD-4ABE-B111-96C96898EBF8}"/>
    <dgm:cxn modelId="{8C9E5FE4-B2BC-45FD-88D0-4EBD1042EE26}" srcId="{05A5DF21-17EC-4486-8067-BEC4947F090D}" destId="{15B132E8-EF1C-4619-A512-0F8E90961721}" srcOrd="1" destOrd="0" parTransId="{CB9F33DB-6645-4159-912B-D5C65C8A3A34}" sibTransId="{51EC396A-B433-4C51-8069-AFE4DC60F047}"/>
    <dgm:cxn modelId="{F7C9DD47-3E56-4D13-9137-12FF41BAD8F2}" type="presParOf" srcId="{A8A1A18F-E4B0-4BC9-8337-8C2FD594590B}" destId="{720A6924-0A8E-47B6-96A3-43B578F3EB81}" srcOrd="0" destOrd="0" presId="urn:microsoft.com/office/officeart/2005/8/layout/hList1"/>
    <dgm:cxn modelId="{1D3742A1-7BFD-4D00-911F-5AEC8114FBCC}" type="presParOf" srcId="{720A6924-0A8E-47B6-96A3-43B578F3EB81}" destId="{52CE2502-144B-45B0-9322-CA500C07BC6A}" srcOrd="0" destOrd="0" presId="urn:microsoft.com/office/officeart/2005/8/layout/hList1"/>
    <dgm:cxn modelId="{8C32BD44-7A07-4558-8BD5-3440F1C77968}" type="presParOf" srcId="{720A6924-0A8E-47B6-96A3-43B578F3EB81}" destId="{90890D6B-EF0E-48BE-BD9B-936C31B0FDA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4093" y="117167"/>
          <a:ext cx="1861062" cy="1080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marL="0" lvl="0" indent="0" algn="l" defTabSz="1111250">
            <a:lnSpc>
              <a:spcPct val="90000"/>
            </a:lnSpc>
            <a:spcBef>
              <a:spcPct val="0"/>
            </a:spcBef>
            <a:spcAft>
              <a:spcPct val="35000"/>
            </a:spcAft>
            <a:buNone/>
          </a:pPr>
          <a:r>
            <a:rPr lang="en-GB" sz="2500" kern="1200" dirty="0"/>
            <a:t>Description</a:t>
          </a:r>
        </a:p>
      </dsp:txBody>
      <dsp:txXfrm>
        <a:off x="4093" y="117167"/>
        <a:ext cx="1861062" cy="720000"/>
      </dsp:txXfrm>
    </dsp:sp>
    <dsp:sp modelId="{D816B60B-4929-4739-B6B6-9A60FF5B29A5}">
      <dsp:nvSpPr>
        <dsp:cNvPr id="0" name=""/>
        <dsp:cNvSpPr/>
      </dsp:nvSpPr>
      <dsp:spPr>
        <a:xfrm>
          <a:off x="385274" y="837167"/>
          <a:ext cx="1861062" cy="2070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What?</a:t>
          </a:r>
        </a:p>
        <a:p>
          <a:pPr marL="228600" lvl="1" indent="-228600" algn="l" defTabSz="1111250">
            <a:lnSpc>
              <a:spcPct val="90000"/>
            </a:lnSpc>
            <a:spcBef>
              <a:spcPct val="0"/>
            </a:spcBef>
            <a:spcAft>
              <a:spcPct val="15000"/>
            </a:spcAft>
            <a:buChar char="•"/>
          </a:pPr>
          <a:r>
            <a:rPr lang="en-GB" sz="2500" kern="1200" dirty="0"/>
            <a:t>Who?</a:t>
          </a:r>
        </a:p>
        <a:p>
          <a:pPr marL="228600" lvl="1" indent="-228600" algn="l" defTabSz="1111250">
            <a:lnSpc>
              <a:spcPct val="90000"/>
            </a:lnSpc>
            <a:spcBef>
              <a:spcPct val="0"/>
            </a:spcBef>
            <a:spcAft>
              <a:spcPct val="15000"/>
            </a:spcAft>
            <a:buChar char="•"/>
          </a:pPr>
          <a:r>
            <a:rPr lang="en-GB" sz="2500" kern="1200" dirty="0"/>
            <a:t>When?</a:t>
          </a:r>
        </a:p>
        <a:p>
          <a:pPr marL="228600" lvl="1" indent="-228600" algn="l" defTabSz="1111250">
            <a:lnSpc>
              <a:spcPct val="90000"/>
            </a:lnSpc>
            <a:spcBef>
              <a:spcPct val="0"/>
            </a:spcBef>
            <a:spcAft>
              <a:spcPct val="15000"/>
            </a:spcAft>
            <a:buChar char="•"/>
          </a:pPr>
          <a:r>
            <a:rPr lang="en-GB" sz="2500" kern="1200" dirty="0"/>
            <a:t>Where?</a:t>
          </a:r>
        </a:p>
      </dsp:txBody>
      <dsp:txXfrm>
        <a:off x="439783" y="891676"/>
        <a:ext cx="1752044" cy="1960982"/>
      </dsp:txXfrm>
    </dsp:sp>
    <dsp:sp modelId="{EF659FA4-F930-46C7-A061-41AD58FCE201}">
      <dsp:nvSpPr>
        <dsp:cNvPr id="0" name=""/>
        <dsp:cNvSpPr/>
      </dsp:nvSpPr>
      <dsp:spPr>
        <a:xfrm>
          <a:off x="2147286" y="245492"/>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2147286" y="338162"/>
        <a:ext cx="459111" cy="278010"/>
      </dsp:txXfrm>
    </dsp:sp>
    <dsp:sp modelId="{FA6F50FA-9AD5-49F4-8BA5-EFF8DB48C849}">
      <dsp:nvSpPr>
        <dsp:cNvPr id="0" name=""/>
        <dsp:cNvSpPr/>
      </dsp:nvSpPr>
      <dsp:spPr>
        <a:xfrm>
          <a:off x="2993677" y="117167"/>
          <a:ext cx="1861062" cy="1080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marL="0" lvl="0" indent="0" algn="l" defTabSz="1111250">
            <a:lnSpc>
              <a:spcPct val="90000"/>
            </a:lnSpc>
            <a:spcBef>
              <a:spcPct val="0"/>
            </a:spcBef>
            <a:spcAft>
              <a:spcPct val="35000"/>
            </a:spcAft>
            <a:buNone/>
          </a:pPr>
          <a:r>
            <a:rPr lang="en-GB" sz="2500" kern="1200" dirty="0"/>
            <a:t>Analysis</a:t>
          </a:r>
        </a:p>
      </dsp:txBody>
      <dsp:txXfrm>
        <a:off x="2993677" y="117167"/>
        <a:ext cx="1861062" cy="720000"/>
      </dsp:txXfrm>
    </dsp:sp>
    <dsp:sp modelId="{0B5317DF-386D-47C6-B22B-F8B8A39A8AD8}">
      <dsp:nvSpPr>
        <dsp:cNvPr id="0" name=""/>
        <dsp:cNvSpPr/>
      </dsp:nvSpPr>
      <dsp:spPr>
        <a:xfrm>
          <a:off x="3374859" y="837167"/>
          <a:ext cx="1861062" cy="2070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Why?</a:t>
          </a:r>
        </a:p>
        <a:p>
          <a:pPr marL="228600" lvl="1" indent="-228600" algn="l" defTabSz="1111250">
            <a:lnSpc>
              <a:spcPct val="90000"/>
            </a:lnSpc>
            <a:spcBef>
              <a:spcPct val="0"/>
            </a:spcBef>
            <a:spcAft>
              <a:spcPct val="15000"/>
            </a:spcAft>
            <a:buChar char="•"/>
          </a:pPr>
          <a:r>
            <a:rPr lang="en-GB" sz="2500" kern="1200" dirty="0"/>
            <a:t>How?</a:t>
          </a:r>
        </a:p>
        <a:p>
          <a:pPr marL="228600" lvl="1" indent="-228600" algn="l" defTabSz="1111250">
            <a:lnSpc>
              <a:spcPct val="90000"/>
            </a:lnSpc>
            <a:spcBef>
              <a:spcPct val="0"/>
            </a:spcBef>
            <a:spcAft>
              <a:spcPct val="15000"/>
            </a:spcAft>
            <a:buChar char="•"/>
          </a:pPr>
          <a:r>
            <a:rPr lang="en-GB" sz="2500" kern="1200" dirty="0"/>
            <a:t>What if?</a:t>
          </a:r>
        </a:p>
      </dsp:txBody>
      <dsp:txXfrm>
        <a:off x="3429368" y="891676"/>
        <a:ext cx="1752044" cy="1960982"/>
      </dsp:txXfrm>
    </dsp:sp>
    <dsp:sp modelId="{08142F07-CEE8-4398-93C3-ED151D65DF03}">
      <dsp:nvSpPr>
        <dsp:cNvPr id="0" name=""/>
        <dsp:cNvSpPr/>
      </dsp:nvSpPr>
      <dsp:spPr>
        <a:xfrm>
          <a:off x="5135219" y="245492"/>
          <a:ext cx="594614"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5135219" y="338162"/>
        <a:ext cx="455609" cy="278010"/>
      </dsp:txXfrm>
    </dsp:sp>
    <dsp:sp modelId="{72103332-C92E-43CA-8413-655781BE3C41}">
      <dsp:nvSpPr>
        <dsp:cNvPr id="0" name=""/>
        <dsp:cNvSpPr/>
      </dsp:nvSpPr>
      <dsp:spPr>
        <a:xfrm>
          <a:off x="5976655" y="117167"/>
          <a:ext cx="1861062" cy="1080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marL="0" lvl="0" indent="0" algn="l" defTabSz="1111250">
            <a:lnSpc>
              <a:spcPct val="90000"/>
            </a:lnSpc>
            <a:spcBef>
              <a:spcPct val="0"/>
            </a:spcBef>
            <a:spcAft>
              <a:spcPct val="35000"/>
            </a:spcAft>
            <a:buNone/>
          </a:pPr>
          <a:r>
            <a:rPr lang="en-GB" sz="2500" kern="1200" dirty="0"/>
            <a:t>Evaluation</a:t>
          </a:r>
        </a:p>
      </dsp:txBody>
      <dsp:txXfrm>
        <a:off x="5976655" y="117167"/>
        <a:ext cx="1861062" cy="720000"/>
      </dsp:txXfrm>
    </dsp:sp>
    <dsp:sp modelId="{B13478CE-DB58-4E1A-96BE-E3B07C2357E9}">
      <dsp:nvSpPr>
        <dsp:cNvPr id="0" name=""/>
        <dsp:cNvSpPr/>
      </dsp:nvSpPr>
      <dsp:spPr>
        <a:xfrm>
          <a:off x="6364443" y="837167"/>
          <a:ext cx="1861062" cy="2070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So what?</a:t>
          </a:r>
        </a:p>
        <a:p>
          <a:pPr marL="228600" lvl="1" indent="-228600" algn="l" defTabSz="1111250">
            <a:lnSpc>
              <a:spcPct val="90000"/>
            </a:lnSpc>
            <a:spcBef>
              <a:spcPct val="0"/>
            </a:spcBef>
            <a:spcAft>
              <a:spcPct val="15000"/>
            </a:spcAft>
            <a:buChar char="•"/>
          </a:pPr>
          <a:r>
            <a:rPr lang="en-GB" sz="2500" kern="1200" dirty="0"/>
            <a:t>What next?</a:t>
          </a:r>
        </a:p>
      </dsp:txBody>
      <dsp:txXfrm>
        <a:off x="6418952" y="891676"/>
        <a:ext cx="1752044" cy="1960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4093" y="867981"/>
          <a:ext cx="1861062" cy="1080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marL="0" lvl="0" indent="0" algn="l" defTabSz="1111250">
            <a:lnSpc>
              <a:spcPct val="90000"/>
            </a:lnSpc>
            <a:spcBef>
              <a:spcPct val="0"/>
            </a:spcBef>
            <a:spcAft>
              <a:spcPct val="35000"/>
            </a:spcAft>
            <a:buNone/>
          </a:pPr>
          <a:r>
            <a:rPr lang="en-GB" sz="2500" kern="1200" dirty="0"/>
            <a:t>Description</a:t>
          </a:r>
        </a:p>
      </dsp:txBody>
      <dsp:txXfrm>
        <a:off x="4093" y="867981"/>
        <a:ext cx="1861062" cy="720000"/>
      </dsp:txXfrm>
    </dsp:sp>
    <dsp:sp modelId="{D816B60B-4929-4739-B6B6-9A60FF5B29A5}">
      <dsp:nvSpPr>
        <dsp:cNvPr id="0" name=""/>
        <dsp:cNvSpPr/>
      </dsp:nvSpPr>
      <dsp:spPr>
        <a:xfrm>
          <a:off x="385274" y="1587981"/>
          <a:ext cx="1861062" cy="2070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What?</a:t>
          </a:r>
        </a:p>
        <a:p>
          <a:pPr marL="228600" lvl="1" indent="-228600" algn="l" defTabSz="1111250">
            <a:lnSpc>
              <a:spcPct val="90000"/>
            </a:lnSpc>
            <a:spcBef>
              <a:spcPct val="0"/>
            </a:spcBef>
            <a:spcAft>
              <a:spcPct val="15000"/>
            </a:spcAft>
            <a:buChar char="•"/>
          </a:pPr>
          <a:r>
            <a:rPr lang="en-GB" sz="2500" kern="1200" dirty="0"/>
            <a:t>Who?</a:t>
          </a:r>
        </a:p>
        <a:p>
          <a:pPr marL="228600" lvl="1" indent="-228600" algn="l" defTabSz="1111250">
            <a:lnSpc>
              <a:spcPct val="90000"/>
            </a:lnSpc>
            <a:spcBef>
              <a:spcPct val="0"/>
            </a:spcBef>
            <a:spcAft>
              <a:spcPct val="15000"/>
            </a:spcAft>
            <a:buChar char="•"/>
          </a:pPr>
          <a:r>
            <a:rPr lang="en-GB" sz="2500" kern="1200" dirty="0"/>
            <a:t>When?</a:t>
          </a:r>
        </a:p>
        <a:p>
          <a:pPr marL="228600" lvl="1" indent="-228600" algn="l" defTabSz="1111250">
            <a:lnSpc>
              <a:spcPct val="90000"/>
            </a:lnSpc>
            <a:spcBef>
              <a:spcPct val="0"/>
            </a:spcBef>
            <a:spcAft>
              <a:spcPct val="15000"/>
            </a:spcAft>
            <a:buChar char="•"/>
          </a:pPr>
          <a:r>
            <a:rPr lang="en-GB" sz="2500" kern="1200" dirty="0"/>
            <a:t>Where?</a:t>
          </a:r>
        </a:p>
      </dsp:txBody>
      <dsp:txXfrm>
        <a:off x="439783" y="1642490"/>
        <a:ext cx="1752044" cy="1960982"/>
      </dsp:txXfrm>
    </dsp:sp>
    <dsp:sp modelId="{EF659FA4-F930-46C7-A061-41AD58FCE201}">
      <dsp:nvSpPr>
        <dsp:cNvPr id="0" name=""/>
        <dsp:cNvSpPr/>
      </dsp:nvSpPr>
      <dsp:spPr>
        <a:xfrm>
          <a:off x="2147286" y="996306"/>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2147286" y="1088976"/>
        <a:ext cx="459111" cy="278010"/>
      </dsp:txXfrm>
    </dsp:sp>
    <dsp:sp modelId="{FA6F50FA-9AD5-49F4-8BA5-EFF8DB48C849}">
      <dsp:nvSpPr>
        <dsp:cNvPr id="0" name=""/>
        <dsp:cNvSpPr/>
      </dsp:nvSpPr>
      <dsp:spPr>
        <a:xfrm>
          <a:off x="2993677" y="867981"/>
          <a:ext cx="1861062" cy="1080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marL="0" lvl="0" indent="0" algn="l" defTabSz="1111250">
            <a:lnSpc>
              <a:spcPct val="90000"/>
            </a:lnSpc>
            <a:spcBef>
              <a:spcPct val="0"/>
            </a:spcBef>
            <a:spcAft>
              <a:spcPct val="35000"/>
            </a:spcAft>
            <a:buNone/>
          </a:pPr>
          <a:r>
            <a:rPr lang="en-GB" sz="2500" kern="1200" dirty="0"/>
            <a:t>Analysis</a:t>
          </a:r>
        </a:p>
      </dsp:txBody>
      <dsp:txXfrm>
        <a:off x="2993677" y="867981"/>
        <a:ext cx="1861062" cy="720000"/>
      </dsp:txXfrm>
    </dsp:sp>
    <dsp:sp modelId="{0B5317DF-386D-47C6-B22B-F8B8A39A8AD8}">
      <dsp:nvSpPr>
        <dsp:cNvPr id="0" name=""/>
        <dsp:cNvSpPr/>
      </dsp:nvSpPr>
      <dsp:spPr>
        <a:xfrm>
          <a:off x="3374859" y="1587981"/>
          <a:ext cx="1861062" cy="2070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Why?</a:t>
          </a:r>
        </a:p>
        <a:p>
          <a:pPr marL="228600" lvl="1" indent="-228600" algn="l" defTabSz="1111250">
            <a:lnSpc>
              <a:spcPct val="90000"/>
            </a:lnSpc>
            <a:spcBef>
              <a:spcPct val="0"/>
            </a:spcBef>
            <a:spcAft>
              <a:spcPct val="15000"/>
            </a:spcAft>
            <a:buChar char="•"/>
          </a:pPr>
          <a:r>
            <a:rPr lang="en-GB" sz="2500" kern="1200" dirty="0"/>
            <a:t>How?</a:t>
          </a:r>
        </a:p>
        <a:p>
          <a:pPr marL="228600" lvl="1" indent="-228600" algn="l" defTabSz="1111250">
            <a:lnSpc>
              <a:spcPct val="90000"/>
            </a:lnSpc>
            <a:spcBef>
              <a:spcPct val="0"/>
            </a:spcBef>
            <a:spcAft>
              <a:spcPct val="15000"/>
            </a:spcAft>
            <a:buChar char="•"/>
          </a:pPr>
          <a:r>
            <a:rPr lang="en-GB" sz="2500" kern="1200" dirty="0"/>
            <a:t>What if?</a:t>
          </a:r>
        </a:p>
      </dsp:txBody>
      <dsp:txXfrm>
        <a:off x="3429368" y="1642490"/>
        <a:ext cx="1752044" cy="1960982"/>
      </dsp:txXfrm>
    </dsp:sp>
    <dsp:sp modelId="{08142F07-CEE8-4398-93C3-ED151D65DF03}">
      <dsp:nvSpPr>
        <dsp:cNvPr id="0" name=""/>
        <dsp:cNvSpPr/>
      </dsp:nvSpPr>
      <dsp:spPr>
        <a:xfrm>
          <a:off x="5136871" y="996306"/>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5136871" y="1088976"/>
        <a:ext cx="459111" cy="278010"/>
      </dsp:txXfrm>
    </dsp:sp>
    <dsp:sp modelId="{72103332-C92E-43CA-8413-655781BE3C41}">
      <dsp:nvSpPr>
        <dsp:cNvPr id="0" name=""/>
        <dsp:cNvSpPr/>
      </dsp:nvSpPr>
      <dsp:spPr>
        <a:xfrm>
          <a:off x="5983262" y="867981"/>
          <a:ext cx="1861062" cy="1080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marL="0" lvl="0" indent="0" algn="l" defTabSz="1111250">
            <a:lnSpc>
              <a:spcPct val="90000"/>
            </a:lnSpc>
            <a:spcBef>
              <a:spcPct val="0"/>
            </a:spcBef>
            <a:spcAft>
              <a:spcPct val="35000"/>
            </a:spcAft>
            <a:buNone/>
          </a:pPr>
          <a:r>
            <a:rPr lang="en-GB" sz="2500" kern="1200" dirty="0"/>
            <a:t>Evaluation</a:t>
          </a:r>
        </a:p>
      </dsp:txBody>
      <dsp:txXfrm>
        <a:off x="5983262" y="867981"/>
        <a:ext cx="1861062" cy="720000"/>
      </dsp:txXfrm>
    </dsp:sp>
    <dsp:sp modelId="{B13478CE-DB58-4E1A-96BE-E3B07C2357E9}">
      <dsp:nvSpPr>
        <dsp:cNvPr id="0" name=""/>
        <dsp:cNvSpPr/>
      </dsp:nvSpPr>
      <dsp:spPr>
        <a:xfrm>
          <a:off x="6364443" y="1587981"/>
          <a:ext cx="1861062" cy="2070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a:t>So what?</a:t>
          </a:r>
        </a:p>
        <a:p>
          <a:pPr marL="228600" lvl="1" indent="-228600" algn="l" defTabSz="1111250">
            <a:lnSpc>
              <a:spcPct val="90000"/>
            </a:lnSpc>
            <a:spcBef>
              <a:spcPct val="0"/>
            </a:spcBef>
            <a:spcAft>
              <a:spcPct val="15000"/>
            </a:spcAft>
            <a:buChar char="•"/>
          </a:pPr>
          <a:r>
            <a:rPr lang="en-GB" sz="2500" kern="1200" dirty="0"/>
            <a:t>What next?</a:t>
          </a:r>
        </a:p>
      </dsp:txBody>
      <dsp:txXfrm>
        <a:off x="6418952" y="1642490"/>
        <a:ext cx="1752044" cy="19609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204626" y="0"/>
          <a:ext cx="6830568" cy="1728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152400" numCol="1" spcCol="1270" anchor="t" anchorCtr="0">
          <a:noAutofit/>
        </a:bodyPr>
        <a:lstStyle/>
        <a:p>
          <a:pPr marL="0" lvl="0" indent="0" algn="l" defTabSz="1778000">
            <a:lnSpc>
              <a:spcPct val="90000"/>
            </a:lnSpc>
            <a:spcBef>
              <a:spcPct val="0"/>
            </a:spcBef>
            <a:spcAft>
              <a:spcPct val="35000"/>
            </a:spcAft>
            <a:buNone/>
          </a:pPr>
          <a:endParaRPr lang="en-GB" sz="4000" kern="1200" dirty="0"/>
        </a:p>
      </dsp:txBody>
      <dsp:txXfrm>
        <a:off x="204626" y="0"/>
        <a:ext cx="6830568" cy="1152000"/>
      </dsp:txXfrm>
    </dsp:sp>
    <dsp:sp modelId="{D816B60B-4929-4739-B6B6-9A60FF5B29A5}">
      <dsp:nvSpPr>
        <dsp:cNvPr id="0" name=""/>
        <dsp:cNvSpPr/>
      </dsp:nvSpPr>
      <dsp:spPr>
        <a:xfrm>
          <a:off x="2012912" y="1182981"/>
          <a:ext cx="6012061" cy="3312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4480" tIns="284480" rIns="284480" bIns="284480" numCol="1" spcCol="1270" anchor="t" anchorCtr="0">
          <a:noAutofit/>
        </a:bodyPr>
        <a:lstStyle/>
        <a:p>
          <a:pPr marL="285750" lvl="1" indent="-285750" algn="l" defTabSz="1778000">
            <a:lnSpc>
              <a:spcPct val="90000"/>
            </a:lnSpc>
            <a:spcBef>
              <a:spcPct val="0"/>
            </a:spcBef>
            <a:spcAft>
              <a:spcPct val="15000"/>
            </a:spcAft>
            <a:buChar char="•"/>
          </a:pPr>
          <a:r>
            <a:rPr lang="en-GB" sz="4000" kern="1200" dirty="0"/>
            <a:t>Professor Plum</a:t>
          </a:r>
        </a:p>
        <a:p>
          <a:pPr marL="285750" lvl="1" indent="-285750" algn="l" defTabSz="1778000">
            <a:lnSpc>
              <a:spcPct val="90000"/>
            </a:lnSpc>
            <a:spcBef>
              <a:spcPct val="0"/>
            </a:spcBef>
            <a:spcAft>
              <a:spcPct val="15000"/>
            </a:spcAft>
            <a:buChar char="•"/>
          </a:pPr>
          <a:r>
            <a:rPr lang="en-GB" sz="4000" kern="1200" dirty="0"/>
            <a:t>Stabbed to death</a:t>
          </a:r>
        </a:p>
        <a:p>
          <a:pPr marL="285750" lvl="1" indent="-285750" algn="l" defTabSz="1778000">
            <a:lnSpc>
              <a:spcPct val="90000"/>
            </a:lnSpc>
            <a:spcBef>
              <a:spcPct val="0"/>
            </a:spcBef>
            <a:spcAft>
              <a:spcPct val="15000"/>
            </a:spcAft>
            <a:buChar char="•"/>
          </a:pPr>
          <a:r>
            <a:rPr lang="en-GB" sz="4000" kern="1200" dirty="0"/>
            <a:t>In the library</a:t>
          </a:r>
        </a:p>
        <a:p>
          <a:pPr marL="285750" lvl="1" indent="-285750" algn="l" defTabSz="1778000">
            <a:lnSpc>
              <a:spcPct val="90000"/>
            </a:lnSpc>
            <a:spcBef>
              <a:spcPct val="0"/>
            </a:spcBef>
            <a:spcAft>
              <a:spcPct val="15000"/>
            </a:spcAft>
            <a:buChar char="•"/>
          </a:pPr>
          <a:r>
            <a:rPr lang="en-GB" sz="4000" kern="1200"/>
            <a:t>Last </a:t>
          </a:r>
          <a:r>
            <a:rPr lang="en-GB" sz="4000" kern="1200" dirty="0"/>
            <a:t>night</a:t>
          </a:r>
        </a:p>
      </dsp:txBody>
      <dsp:txXfrm>
        <a:off x="2109917" y="1279986"/>
        <a:ext cx="5818051" cy="31179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3859" y="24906"/>
          <a:ext cx="2988373" cy="1252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t>Description</a:t>
          </a:r>
          <a:endParaRPr lang="en-GB" sz="2900" kern="1200" dirty="0"/>
        </a:p>
      </dsp:txBody>
      <dsp:txXfrm>
        <a:off x="3859" y="24906"/>
        <a:ext cx="2988373" cy="835200"/>
      </dsp:txXfrm>
    </dsp:sp>
    <dsp:sp modelId="{D816B60B-4929-4739-B6B6-9A60FF5B29A5}">
      <dsp:nvSpPr>
        <dsp:cNvPr id="0" name=""/>
        <dsp:cNvSpPr/>
      </dsp:nvSpPr>
      <dsp:spPr>
        <a:xfrm>
          <a:off x="794984" y="860106"/>
          <a:ext cx="2630276" cy="36409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Professor Plum</a:t>
          </a:r>
        </a:p>
        <a:p>
          <a:pPr marL="285750" lvl="1" indent="-285750" algn="l" defTabSz="1289050">
            <a:lnSpc>
              <a:spcPct val="90000"/>
            </a:lnSpc>
            <a:spcBef>
              <a:spcPct val="0"/>
            </a:spcBef>
            <a:spcAft>
              <a:spcPct val="15000"/>
            </a:spcAft>
            <a:buChar char="•"/>
          </a:pPr>
          <a:r>
            <a:rPr lang="en-GB" sz="2900" kern="1200" dirty="0"/>
            <a:t>Stabbed to death</a:t>
          </a:r>
        </a:p>
        <a:p>
          <a:pPr marL="285750" lvl="1" indent="-285750" algn="l" defTabSz="1289050">
            <a:lnSpc>
              <a:spcPct val="90000"/>
            </a:lnSpc>
            <a:spcBef>
              <a:spcPct val="0"/>
            </a:spcBef>
            <a:spcAft>
              <a:spcPct val="15000"/>
            </a:spcAft>
            <a:buChar char="•"/>
          </a:pPr>
          <a:r>
            <a:rPr lang="en-GB" sz="2900" kern="1200" dirty="0"/>
            <a:t>In the library</a:t>
          </a:r>
        </a:p>
        <a:p>
          <a:pPr marL="285750" lvl="1" indent="-285750" algn="l" defTabSz="1289050">
            <a:lnSpc>
              <a:spcPct val="90000"/>
            </a:lnSpc>
            <a:spcBef>
              <a:spcPct val="0"/>
            </a:spcBef>
            <a:spcAft>
              <a:spcPct val="15000"/>
            </a:spcAft>
            <a:buChar char="•"/>
          </a:pPr>
          <a:r>
            <a:rPr lang="en-GB" sz="2900" kern="1200" dirty="0"/>
            <a:t>Last night</a:t>
          </a:r>
        </a:p>
      </dsp:txBody>
      <dsp:txXfrm>
        <a:off x="872022" y="937144"/>
        <a:ext cx="2476200" cy="3486874"/>
      </dsp:txXfrm>
    </dsp:sp>
    <dsp:sp modelId="{EF659FA4-F930-46C7-A061-41AD58FCE201}">
      <dsp:nvSpPr>
        <dsp:cNvPr id="0" name=""/>
        <dsp:cNvSpPr/>
      </dsp:nvSpPr>
      <dsp:spPr>
        <a:xfrm>
          <a:off x="3400497" y="70497"/>
          <a:ext cx="865520" cy="744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3400497" y="219301"/>
        <a:ext cx="642315" cy="446410"/>
      </dsp:txXfrm>
    </dsp:sp>
    <dsp:sp modelId="{17A399B1-9B5D-4083-B619-0C594041DB9E}">
      <dsp:nvSpPr>
        <dsp:cNvPr id="0" name=""/>
        <dsp:cNvSpPr/>
      </dsp:nvSpPr>
      <dsp:spPr>
        <a:xfrm>
          <a:off x="4625290" y="24906"/>
          <a:ext cx="2988373" cy="1252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dirty="0"/>
            <a:t> </a:t>
          </a:r>
        </a:p>
      </dsp:txBody>
      <dsp:txXfrm>
        <a:off x="4625290" y="24906"/>
        <a:ext cx="2988373" cy="835200"/>
      </dsp:txXfrm>
    </dsp:sp>
    <dsp:sp modelId="{3DC07B96-ADE9-4A14-AC4A-AB4E40EF6388}">
      <dsp:nvSpPr>
        <dsp:cNvPr id="0" name=""/>
        <dsp:cNvSpPr/>
      </dsp:nvSpPr>
      <dsp:spPr>
        <a:xfrm>
          <a:off x="5237367" y="860106"/>
          <a:ext cx="2988373" cy="36409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Detective involved</a:t>
          </a:r>
        </a:p>
        <a:p>
          <a:pPr marL="285750" lvl="1" indent="-285750" algn="l" defTabSz="1289050">
            <a:lnSpc>
              <a:spcPct val="90000"/>
            </a:lnSpc>
            <a:spcBef>
              <a:spcPct val="0"/>
            </a:spcBef>
            <a:spcAft>
              <a:spcPct val="15000"/>
            </a:spcAft>
            <a:buChar char="•"/>
          </a:pPr>
          <a:r>
            <a:rPr lang="en-GB" sz="2900" kern="1200" dirty="0"/>
            <a:t>Pathologist report</a:t>
          </a:r>
        </a:p>
        <a:p>
          <a:pPr marL="285750" lvl="1" indent="-285750" algn="l" defTabSz="1289050">
            <a:lnSpc>
              <a:spcPct val="90000"/>
            </a:lnSpc>
            <a:spcBef>
              <a:spcPct val="0"/>
            </a:spcBef>
            <a:spcAft>
              <a:spcPct val="15000"/>
            </a:spcAft>
            <a:buChar char="•"/>
          </a:pPr>
          <a:r>
            <a:rPr lang="en-GB" sz="2900" kern="1200" dirty="0"/>
            <a:t>2 Suspects &amp; 2 motives</a:t>
          </a:r>
        </a:p>
        <a:p>
          <a:pPr marL="285750" lvl="1" indent="-285750" algn="l" defTabSz="1289050">
            <a:lnSpc>
              <a:spcPct val="90000"/>
            </a:lnSpc>
            <a:spcBef>
              <a:spcPct val="0"/>
            </a:spcBef>
            <a:spcAft>
              <a:spcPct val="15000"/>
            </a:spcAft>
            <a:buChar char="•"/>
          </a:pPr>
          <a:r>
            <a:rPr lang="en-GB" sz="2900" kern="1200" dirty="0"/>
            <a:t>Scenarios</a:t>
          </a:r>
        </a:p>
      </dsp:txBody>
      <dsp:txXfrm>
        <a:off x="5324893" y="947632"/>
        <a:ext cx="2813321" cy="34658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9590" y="3083"/>
          <a:ext cx="2228865" cy="95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GB" sz="2200" kern="1200"/>
            <a:t>Description</a:t>
          </a:r>
          <a:endParaRPr lang="en-GB" sz="2200" kern="1200" dirty="0"/>
        </a:p>
      </dsp:txBody>
      <dsp:txXfrm>
        <a:off x="9590" y="3083"/>
        <a:ext cx="2228865" cy="633600"/>
      </dsp:txXfrm>
    </dsp:sp>
    <dsp:sp modelId="{D816B60B-4929-4739-B6B6-9A60FF5B29A5}">
      <dsp:nvSpPr>
        <dsp:cNvPr id="0" name=""/>
        <dsp:cNvSpPr/>
      </dsp:nvSpPr>
      <dsp:spPr>
        <a:xfrm>
          <a:off x="250606" y="636683"/>
          <a:ext cx="2659861" cy="37115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GB" sz="2200" kern="1200" dirty="0"/>
            <a:t>Professor Plum</a:t>
          </a:r>
        </a:p>
        <a:p>
          <a:pPr marL="228600" lvl="1" indent="-228600" algn="l" defTabSz="977900">
            <a:lnSpc>
              <a:spcPct val="90000"/>
            </a:lnSpc>
            <a:spcBef>
              <a:spcPct val="0"/>
            </a:spcBef>
            <a:spcAft>
              <a:spcPct val="15000"/>
            </a:spcAft>
            <a:buChar char="•"/>
          </a:pPr>
          <a:r>
            <a:rPr lang="en-GB" sz="2200" kern="1200" dirty="0"/>
            <a:t>Stabbed to death</a:t>
          </a:r>
        </a:p>
        <a:p>
          <a:pPr marL="228600" lvl="1" indent="-228600" algn="l" defTabSz="977900">
            <a:lnSpc>
              <a:spcPct val="90000"/>
            </a:lnSpc>
            <a:spcBef>
              <a:spcPct val="0"/>
            </a:spcBef>
            <a:spcAft>
              <a:spcPct val="15000"/>
            </a:spcAft>
            <a:buChar char="•"/>
          </a:pPr>
          <a:r>
            <a:rPr lang="en-GB" sz="2200" kern="1200" dirty="0"/>
            <a:t>In the library</a:t>
          </a:r>
        </a:p>
        <a:p>
          <a:pPr marL="228600" lvl="1" indent="-228600" algn="l" defTabSz="977900">
            <a:lnSpc>
              <a:spcPct val="90000"/>
            </a:lnSpc>
            <a:spcBef>
              <a:spcPct val="0"/>
            </a:spcBef>
            <a:spcAft>
              <a:spcPct val="15000"/>
            </a:spcAft>
            <a:buChar char="•"/>
          </a:pPr>
          <a:r>
            <a:rPr lang="en-GB" sz="2200" kern="1200" dirty="0"/>
            <a:t>Last night</a:t>
          </a:r>
        </a:p>
      </dsp:txBody>
      <dsp:txXfrm>
        <a:off x="328511" y="714588"/>
        <a:ext cx="2504051" cy="3555761"/>
      </dsp:txXfrm>
    </dsp:sp>
    <dsp:sp modelId="{EF659FA4-F930-46C7-A061-41AD58FCE201}">
      <dsp:nvSpPr>
        <dsp:cNvPr id="0" name=""/>
        <dsp:cNvSpPr/>
      </dsp:nvSpPr>
      <dsp:spPr>
        <a:xfrm>
          <a:off x="2630218" y="42421"/>
          <a:ext cx="830536" cy="5549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630218" y="153406"/>
        <a:ext cx="664059" cy="332953"/>
      </dsp:txXfrm>
    </dsp:sp>
    <dsp:sp modelId="{17A399B1-9B5D-4083-B619-0C594041DB9E}">
      <dsp:nvSpPr>
        <dsp:cNvPr id="0" name=""/>
        <dsp:cNvSpPr/>
      </dsp:nvSpPr>
      <dsp:spPr>
        <a:xfrm>
          <a:off x="3805505" y="3083"/>
          <a:ext cx="2228865" cy="95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GB" sz="2200" kern="1200" dirty="0"/>
            <a:t> Analysis</a:t>
          </a:r>
        </a:p>
      </dsp:txBody>
      <dsp:txXfrm>
        <a:off x="3805505" y="3083"/>
        <a:ext cx="2228865" cy="633600"/>
      </dsp:txXfrm>
    </dsp:sp>
    <dsp:sp modelId="{3DC07B96-ADE9-4A14-AC4A-AB4E40EF6388}">
      <dsp:nvSpPr>
        <dsp:cNvPr id="0" name=""/>
        <dsp:cNvSpPr/>
      </dsp:nvSpPr>
      <dsp:spPr>
        <a:xfrm>
          <a:off x="4037907" y="636683"/>
          <a:ext cx="2677090" cy="37115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GB" sz="2200" kern="1200" dirty="0"/>
            <a:t>Detective involved</a:t>
          </a:r>
        </a:p>
        <a:p>
          <a:pPr marL="228600" lvl="1" indent="-228600" algn="l" defTabSz="977900">
            <a:lnSpc>
              <a:spcPct val="90000"/>
            </a:lnSpc>
            <a:spcBef>
              <a:spcPct val="0"/>
            </a:spcBef>
            <a:spcAft>
              <a:spcPct val="15000"/>
            </a:spcAft>
            <a:buChar char="•"/>
          </a:pPr>
          <a:r>
            <a:rPr lang="en-GB" sz="2200" kern="1200" dirty="0"/>
            <a:t>Pathologist report</a:t>
          </a:r>
        </a:p>
        <a:p>
          <a:pPr marL="228600" lvl="1" indent="-228600" algn="l" defTabSz="977900">
            <a:lnSpc>
              <a:spcPct val="90000"/>
            </a:lnSpc>
            <a:spcBef>
              <a:spcPct val="0"/>
            </a:spcBef>
            <a:spcAft>
              <a:spcPct val="15000"/>
            </a:spcAft>
            <a:buChar char="•"/>
          </a:pPr>
          <a:r>
            <a:rPr lang="en-GB" sz="2200" kern="1200" dirty="0"/>
            <a:t>Suspects &amp; motives</a:t>
          </a:r>
        </a:p>
        <a:p>
          <a:pPr marL="228600" lvl="1" indent="-228600" algn="l" defTabSz="977900">
            <a:lnSpc>
              <a:spcPct val="90000"/>
            </a:lnSpc>
            <a:spcBef>
              <a:spcPct val="0"/>
            </a:spcBef>
            <a:spcAft>
              <a:spcPct val="15000"/>
            </a:spcAft>
            <a:buChar char="•"/>
          </a:pPr>
          <a:r>
            <a:rPr lang="en-GB" sz="2200" kern="1200" dirty="0"/>
            <a:t>Scenarios</a:t>
          </a:r>
        </a:p>
      </dsp:txBody>
      <dsp:txXfrm>
        <a:off x="4116316" y="715092"/>
        <a:ext cx="2520272" cy="3554753"/>
      </dsp:txXfrm>
    </dsp:sp>
    <dsp:sp modelId="{D07E6C44-D6E5-4E6C-BC3A-EE36305A4514}">
      <dsp:nvSpPr>
        <dsp:cNvPr id="0" name=""/>
        <dsp:cNvSpPr/>
      </dsp:nvSpPr>
      <dsp:spPr>
        <a:xfrm>
          <a:off x="6428287" y="42421"/>
          <a:ext cx="835102" cy="5549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6428287" y="153406"/>
        <a:ext cx="668625" cy="332953"/>
      </dsp:txXfrm>
    </dsp:sp>
    <dsp:sp modelId="{D75DCDF1-1FB2-4B4C-A132-7350F98EFD18}">
      <dsp:nvSpPr>
        <dsp:cNvPr id="0" name=""/>
        <dsp:cNvSpPr/>
      </dsp:nvSpPr>
      <dsp:spPr>
        <a:xfrm>
          <a:off x="7610035" y="3083"/>
          <a:ext cx="2228865" cy="95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GB" sz="2200" kern="1200" dirty="0"/>
            <a:t>Evaluation</a:t>
          </a:r>
        </a:p>
      </dsp:txBody>
      <dsp:txXfrm>
        <a:off x="7610035" y="3083"/>
        <a:ext cx="2228865" cy="633600"/>
      </dsp:txXfrm>
    </dsp:sp>
    <dsp:sp modelId="{B3CB4CF8-38A7-4447-ABD2-E8F052E61D93}">
      <dsp:nvSpPr>
        <dsp:cNvPr id="0" name=""/>
        <dsp:cNvSpPr/>
      </dsp:nvSpPr>
      <dsp:spPr>
        <a:xfrm>
          <a:off x="7855955" y="636683"/>
          <a:ext cx="2650054" cy="37115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GB" sz="2200" kern="1200" dirty="0"/>
            <a:t>Chief Inspector </a:t>
          </a:r>
        </a:p>
        <a:p>
          <a:pPr marL="228600" lvl="1" indent="-228600" algn="l" defTabSz="977900">
            <a:lnSpc>
              <a:spcPct val="90000"/>
            </a:lnSpc>
            <a:spcBef>
              <a:spcPct val="0"/>
            </a:spcBef>
            <a:spcAft>
              <a:spcPct val="15000"/>
            </a:spcAft>
            <a:buChar char="•"/>
          </a:pPr>
          <a:r>
            <a:rPr lang="en-GB" sz="2200" kern="1200" dirty="0"/>
            <a:t>Identified evidence to murder </a:t>
          </a:r>
        </a:p>
        <a:p>
          <a:pPr marL="228600" lvl="1" indent="-228600" algn="l" defTabSz="977900">
            <a:lnSpc>
              <a:spcPct val="90000"/>
            </a:lnSpc>
            <a:spcBef>
              <a:spcPct val="0"/>
            </a:spcBef>
            <a:spcAft>
              <a:spcPct val="15000"/>
            </a:spcAft>
            <a:buChar char="•"/>
          </a:pPr>
          <a:r>
            <a:rPr lang="en-GB" sz="2200" kern="1200" dirty="0"/>
            <a:t>Suspect charged with murder</a:t>
          </a:r>
        </a:p>
        <a:p>
          <a:pPr marL="228600" lvl="1" indent="-228600" algn="l" defTabSz="977900">
            <a:lnSpc>
              <a:spcPct val="90000"/>
            </a:lnSpc>
            <a:spcBef>
              <a:spcPct val="0"/>
            </a:spcBef>
            <a:spcAft>
              <a:spcPct val="15000"/>
            </a:spcAft>
            <a:buChar char="•"/>
          </a:pPr>
          <a:r>
            <a:rPr lang="en-GB" sz="2200" kern="1200" dirty="0"/>
            <a:t>Court + Justice </a:t>
          </a:r>
        </a:p>
      </dsp:txBody>
      <dsp:txXfrm>
        <a:off x="7933572" y="714300"/>
        <a:ext cx="2494820" cy="35563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E2502-144B-45B0-9322-CA500C07BC6A}">
      <dsp:nvSpPr>
        <dsp:cNvPr id="0" name=""/>
        <dsp:cNvSpPr/>
      </dsp:nvSpPr>
      <dsp:spPr>
        <a:xfrm>
          <a:off x="0" y="194"/>
          <a:ext cx="2501960"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GB" sz="2600" kern="1200" dirty="0"/>
            <a:t>Critical thinking</a:t>
          </a:r>
        </a:p>
      </dsp:txBody>
      <dsp:txXfrm>
        <a:off x="0" y="194"/>
        <a:ext cx="2501960" cy="748800"/>
      </dsp:txXfrm>
    </dsp:sp>
    <dsp:sp modelId="{90890D6B-EF0E-48BE-BD9B-936C31B0FDAF}">
      <dsp:nvSpPr>
        <dsp:cNvPr id="0" name=""/>
        <dsp:cNvSpPr/>
      </dsp:nvSpPr>
      <dsp:spPr>
        <a:xfrm>
          <a:off x="0" y="748994"/>
          <a:ext cx="2501960" cy="15701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GB" sz="2600" kern="1200"/>
            <a:t>Describe</a:t>
          </a:r>
        </a:p>
        <a:p>
          <a:pPr marL="228600" lvl="1" indent="-228600" algn="l" defTabSz="1155700">
            <a:lnSpc>
              <a:spcPct val="90000"/>
            </a:lnSpc>
            <a:spcBef>
              <a:spcPct val="0"/>
            </a:spcBef>
            <a:spcAft>
              <a:spcPct val="15000"/>
            </a:spcAft>
            <a:buChar char="•"/>
          </a:pPr>
          <a:r>
            <a:rPr lang="en-GB" sz="2600" kern="1200"/>
            <a:t>Analyse</a:t>
          </a:r>
        </a:p>
        <a:p>
          <a:pPr marL="228600" lvl="1" indent="-228600" algn="l" defTabSz="1155700">
            <a:lnSpc>
              <a:spcPct val="90000"/>
            </a:lnSpc>
            <a:spcBef>
              <a:spcPct val="0"/>
            </a:spcBef>
            <a:spcAft>
              <a:spcPct val="15000"/>
            </a:spcAft>
            <a:buChar char="•"/>
          </a:pPr>
          <a:r>
            <a:rPr lang="en-GB" sz="2600" kern="1200" dirty="0"/>
            <a:t>Evaluate</a:t>
          </a:r>
        </a:p>
      </dsp:txBody>
      <dsp:txXfrm>
        <a:off x="0" y="748994"/>
        <a:ext cx="2501960" cy="15701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57CA6-D161-44B4-8F59-96D42D9E975E}" type="datetimeFigureOut">
              <a:rPr lang="en-GB" smtClean="0"/>
              <a:t>09/03/2021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B1101-54D3-4BEB-91F5-F9DEB840FD92}" type="slidenum">
              <a:rPr lang="en-GB" smtClean="0"/>
              <a:t>‹#›</a:t>
            </a:fld>
            <a:endParaRPr lang="en-GB"/>
          </a:p>
        </p:txBody>
      </p:sp>
    </p:spTree>
    <p:extLst>
      <p:ext uri="{BB962C8B-B14F-4D97-AF65-F5344CB8AC3E}">
        <p14:creationId xmlns:p14="http://schemas.microsoft.com/office/powerpoint/2010/main" val="390075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plymouth.ac.uk/lear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plymouth.ac.uk/lear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plymouth.ac.uk/lear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video will take you through the process of writing critically for science and engineering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4652C2-501A-4B1C-8B67-3989C77510E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564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 appreciate that layouts will vary, and if you are doing</a:t>
            </a:r>
            <a:r>
              <a:rPr lang="en-GB" baseline="0" dirty="0"/>
              <a:t> a research proposal or literature review there were be different sub heading. Use the critical thinking model</a:t>
            </a:r>
          </a:p>
          <a:p>
            <a:r>
              <a:rPr lang="en-GB" baseline="0" dirty="0"/>
              <a:t>However, the important elements to grasp are what is needed in order to write academically. </a:t>
            </a:r>
          </a:p>
          <a:p>
            <a:r>
              <a:rPr lang="en-GB" baseline="0" dirty="0"/>
              <a:t>You need to set the scene, and say what will be discussed – any introduction needs this.</a:t>
            </a:r>
          </a:p>
          <a:p>
            <a:r>
              <a:rPr lang="en-GB" baseline="0" dirty="0"/>
              <a:t>You then ensure that the points you said would be discussed are discussed with critical thinking.  In the 3</a:t>
            </a:r>
            <a:r>
              <a:rPr lang="en-GB" baseline="30000" dirty="0"/>
              <a:t>rd</a:t>
            </a:r>
            <a:r>
              <a:rPr lang="en-GB" baseline="0" dirty="0"/>
              <a:t> year you will be focusing more on the analysis and evaluation, that is what will yield the most marks!</a:t>
            </a:r>
          </a:p>
          <a:p>
            <a:r>
              <a:rPr lang="en-GB" baseline="0" dirty="0"/>
              <a:t>The conclusions are a summary of those evaluations you made in the discussion.  So if you did your critical thinking properly, you already have the basis for your conclusions!</a:t>
            </a:r>
          </a:p>
          <a:p>
            <a:r>
              <a:rPr lang="en-GB" b="1" u="sng" dirty="0"/>
              <a:t>Of course you should</a:t>
            </a:r>
            <a:r>
              <a:rPr lang="en-GB" b="1" u="sng" baseline="0" dirty="0"/>
              <a:t> also include a reference section, and use references to support your arguments.</a:t>
            </a:r>
            <a:endParaRPr lang="en-GB" b="1" u="sng" dirty="0"/>
          </a:p>
        </p:txBody>
      </p:sp>
      <p:sp>
        <p:nvSpPr>
          <p:cNvPr id="4" name="Slide Number Placeholder 3"/>
          <p:cNvSpPr>
            <a:spLocks noGrp="1"/>
          </p:cNvSpPr>
          <p:nvPr>
            <p:ph type="sldNum" sz="quarter" idx="10"/>
          </p:nvPr>
        </p:nvSpPr>
        <p:spPr/>
        <p:txBody>
          <a:bodyPr/>
          <a:lstStyle/>
          <a:p>
            <a:fld id="{3B4652C2-501A-4B1C-8B67-3989C77510EC}" type="slidenum">
              <a:rPr lang="en-GB" smtClean="0"/>
              <a:t>12</a:t>
            </a:fld>
            <a:endParaRPr lang="en-GB" dirty="0"/>
          </a:p>
        </p:txBody>
      </p:sp>
    </p:spTree>
    <p:extLst>
      <p:ext uri="{BB962C8B-B14F-4D97-AF65-F5344CB8AC3E}">
        <p14:creationId xmlns:p14="http://schemas.microsoft.com/office/powerpoint/2010/main" val="203530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Who has written a play, a poem, an email?</a:t>
            </a:r>
          </a:p>
          <a:p>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Then you already know about writing.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The skills you need for writing your essay are not far off from writing a script or visual story.</a:t>
            </a:r>
          </a:p>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13</a:t>
            </a:fld>
            <a:endParaRPr lang="en-GB" dirty="0"/>
          </a:p>
        </p:txBody>
      </p:sp>
    </p:spTree>
    <p:extLst>
      <p:ext uri="{BB962C8B-B14F-4D97-AF65-F5344CB8AC3E}">
        <p14:creationId xmlns:p14="http://schemas.microsoft.com/office/powerpoint/2010/main" val="1155082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Avoid the used of first person such as ‘I’ and</a:t>
            </a:r>
            <a:r>
              <a:rPr lang="en-GB" baseline="0" dirty="0"/>
              <a:t> ‘me’…</a:t>
            </a:r>
          </a:p>
          <a:p>
            <a:r>
              <a:rPr lang="en-GB" baseline="0" dirty="0"/>
              <a:t>Rather than ‘I found the following…’  in third person you would writing: ‘The following was found…’</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15</a:t>
            </a:fld>
            <a:endParaRPr lang="en-GB" dirty="0"/>
          </a:p>
        </p:txBody>
      </p:sp>
    </p:spTree>
    <p:extLst>
      <p:ext uri="{BB962C8B-B14F-4D97-AF65-F5344CB8AC3E}">
        <p14:creationId xmlns:p14="http://schemas.microsoft.com/office/powerpoint/2010/main" val="2525435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16</a:t>
            </a:fld>
            <a:endParaRPr lang="en-GB" dirty="0"/>
          </a:p>
        </p:txBody>
      </p:sp>
    </p:spTree>
    <p:extLst>
      <p:ext uri="{BB962C8B-B14F-4D97-AF65-F5344CB8AC3E}">
        <p14:creationId xmlns:p14="http://schemas.microsoft.com/office/powerpoint/2010/main" val="205674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1) Before we get onto those rules for academic writing, lets just look at how you would start to prepare</a:t>
            </a:r>
            <a:r>
              <a:rPr lang="en-GB" baseline="0"/>
              <a:t> your topic.</a:t>
            </a:r>
          </a:p>
          <a:p>
            <a:endParaRPr lang="en-GB" baseline="0"/>
          </a:p>
          <a:p>
            <a:r>
              <a:rPr lang="en-GB" baseline="0"/>
              <a:t>Consider the TAP model in breaking down this process: </a:t>
            </a:r>
          </a:p>
          <a:p>
            <a:r>
              <a:rPr lang="en-GB" baseline="0"/>
              <a:t>T is for Topics – the central or key theme</a:t>
            </a:r>
          </a:p>
          <a:p>
            <a:r>
              <a:rPr lang="en-GB" baseline="0"/>
              <a:t>A is Actions – what you need to do</a:t>
            </a:r>
          </a:p>
          <a:p>
            <a:r>
              <a:rPr lang="en-GB" baseline="0"/>
              <a:t>P is Parameters – what limitations</a:t>
            </a:r>
          </a:p>
          <a:p>
            <a:endParaRPr lang="en-GB" baseline="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a:t>The TAP model is described in more detail in our guide on Writing essays: </a:t>
            </a:r>
            <a:r>
              <a:rPr lang="en-GB">
                <a:hlinkClick r:id="rId3"/>
              </a:rPr>
              <a:t>www.plymouth.ac.uk/learn</a:t>
            </a:r>
            <a:endParaRPr lang="en-GB" baseline="0"/>
          </a:p>
          <a:p>
            <a:endParaRPr lang="en-GB" baseline="0"/>
          </a:p>
          <a:p>
            <a:r>
              <a:rPr lang="en-GB" baseline="0"/>
              <a:t>Once you have understood your brief, you can start reviewing your materials - This is the part that takes the most work but will lead to the greatest rewards.</a:t>
            </a:r>
          </a:p>
          <a:p>
            <a:endParaRPr lang="en-GB" baseline="0"/>
          </a:p>
          <a:p>
            <a:r>
              <a:rPr lang="en-GB" baseline="0"/>
              <a:t>It does not really matter what your material is, it could be a series of documents or sources on the topic you have been given. Or it could be a specific resource that you have been asked to review. The important thing is to start capturing your ideas about the source or sources.</a:t>
            </a:r>
          </a:p>
          <a:p>
            <a:endParaRPr lang="en-GB" baseline="0"/>
          </a:p>
          <a:p>
            <a:r>
              <a:rPr lang="en-GB" baseline="0"/>
              <a:t>Consider how you will incorporate this into your word count 1500 words – short essays would mean limiting your focus on specifics.  Larger bodies of writing allow you to explore other related ideas.</a:t>
            </a:r>
          </a:p>
          <a:p>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t>17</a:t>
            </a:fld>
            <a:endParaRPr lang="en-GB"/>
          </a:p>
        </p:txBody>
      </p:sp>
    </p:spTree>
    <p:extLst>
      <p:ext uri="{BB962C8B-B14F-4D97-AF65-F5344CB8AC3E}">
        <p14:creationId xmlns:p14="http://schemas.microsoft.com/office/powerpoint/2010/main" val="1078502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19</a:t>
            </a:fld>
            <a:endParaRPr lang="en-GB"/>
          </a:p>
        </p:txBody>
      </p:sp>
    </p:spTree>
    <p:extLst>
      <p:ext uri="{BB962C8B-B14F-4D97-AF65-F5344CB8AC3E}">
        <p14:creationId xmlns:p14="http://schemas.microsoft.com/office/powerpoint/2010/main" val="2781014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headings provided</a:t>
            </a:r>
            <a:r>
              <a:rPr lang="en-GB" baseline="0" dirty="0"/>
              <a:t> here are examples, this varies and depends on the brief or student handbook!</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20</a:t>
            </a:fld>
            <a:endParaRPr lang="en-GB" dirty="0"/>
          </a:p>
        </p:txBody>
      </p:sp>
    </p:spTree>
    <p:extLst>
      <p:ext uri="{BB962C8B-B14F-4D97-AF65-F5344CB8AC3E}">
        <p14:creationId xmlns:p14="http://schemas.microsoft.com/office/powerpoint/2010/main" val="210546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Introductions -</a:t>
            </a:r>
            <a:r>
              <a:rPr lang="en-GB" baseline="0" dirty="0"/>
              <a:t> in reports are typically a little shorter than essays around 10% (but do check with your tutors or student handbook)</a:t>
            </a:r>
          </a:p>
          <a:p>
            <a:r>
              <a:rPr lang="en-GB" baseline="0" dirty="0"/>
              <a:t>Discussions - contain the bulk of the text and definitely need critical thinking.</a:t>
            </a:r>
          </a:p>
          <a:p>
            <a:r>
              <a:rPr lang="en-GB" baseline="0" dirty="0"/>
              <a:t>Conclusions – This is a summary of your evaluations!</a:t>
            </a:r>
          </a:p>
          <a:p>
            <a:r>
              <a:rPr lang="en-GB" baseline="0" dirty="0"/>
              <a:t>Recommendations – what do you recommend?</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21</a:t>
            </a:fld>
            <a:endParaRPr lang="en-GB" dirty="0"/>
          </a:p>
        </p:txBody>
      </p:sp>
    </p:spTree>
    <p:extLst>
      <p:ext uri="{BB962C8B-B14F-4D97-AF65-F5344CB8AC3E}">
        <p14:creationId xmlns:p14="http://schemas.microsoft.com/office/powerpoint/2010/main" val="2325883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Introductions -</a:t>
            </a:r>
            <a:r>
              <a:rPr lang="en-GB" baseline="0" dirty="0"/>
              <a:t> in reports are typically a little shorter than essays around 10% (but do check with your tutors or student handbook)</a:t>
            </a:r>
          </a:p>
          <a:p>
            <a:r>
              <a:rPr lang="en-GB" baseline="0" dirty="0"/>
              <a:t>Discussions - contain the bulk of the text and definitely need critical thinking.</a:t>
            </a:r>
          </a:p>
          <a:p>
            <a:r>
              <a:rPr lang="en-GB" baseline="0" dirty="0"/>
              <a:t>Conclusions – This is a summary of your evaluations!</a:t>
            </a:r>
          </a:p>
          <a:p>
            <a:r>
              <a:rPr lang="en-GB" baseline="0" dirty="0"/>
              <a:t>Recommendations – what do you recommend?</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23</a:t>
            </a:fld>
            <a:endParaRPr lang="en-GB" dirty="0"/>
          </a:p>
        </p:txBody>
      </p:sp>
    </p:spTree>
    <p:extLst>
      <p:ext uri="{BB962C8B-B14F-4D97-AF65-F5344CB8AC3E}">
        <p14:creationId xmlns:p14="http://schemas.microsoft.com/office/powerpoint/2010/main" val="4259025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26</a:t>
            </a:fld>
            <a:endParaRPr lang="en-GB"/>
          </a:p>
        </p:txBody>
      </p:sp>
    </p:spTree>
    <p:extLst>
      <p:ext uri="{BB962C8B-B14F-4D97-AF65-F5344CB8AC3E}">
        <p14:creationId xmlns:p14="http://schemas.microsoft.com/office/powerpoint/2010/main" val="2630218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t>3</a:t>
            </a:fld>
            <a:endParaRPr lang="en-GB"/>
          </a:p>
        </p:txBody>
      </p:sp>
    </p:spTree>
    <p:extLst>
      <p:ext uri="{BB962C8B-B14F-4D97-AF65-F5344CB8AC3E}">
        <p14:creationId xmlns:p14="http://schemas.microsoft.com/office/powerpoint/2010/main" val="3253613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Ok you have</a:t>
            </a:r>
            <a:r>
              <a:rPr lang="en-GB" baseline="0" dirty="0"/>
              <a:t> ideas, but you need to start turning them into writing.  You will remember that I made the point earlier that academic writing was just writing with a set of rules on top.  Well, now it’s the time to prove my point to you!</a:t>
            </a:r>
          </a:p>
          <a:p>
            <a:endParaRPr lang="en-GB" baseline="0" dirty="0"/>
          </a:p>
          <a:p>
            <a:r>
              <a:rPr lang="en-GB" baseline="0" dirty="0"/>
              <a:t>Those rule involve using a process called ‘critical thinking’, and this can be achieved by asking a series of questions of the material or the sources that we are evaluating. This consists of 3 processes:</a:t>
            </a:r>
          </a:p>
          <a:p>
            <a:pPr marL="228600" indent="-228600">
              <a:buAutoNum type="arabicParenR"/>
            </a:pPr>
            <a:r>
              <a:rPr lang="en-GB" baseline="0" dirty="0"/>
              <a:t>Description is the most common one and we are all used to it, it tells us the basic facts about the topic or the problem we are discussing.</a:t>
            </a:r>
          </a:p>
          <a:p>
            <a:pPr marL="228600" indent="-228600">
              <a:buAutoNum type="arabicParenR"/>
            </a:pPr>
            <a:r>
              <a:rPr lang="en-GB" baseline="0" dirty="0"/>
              <a:t>Analysis introduces the first level of critical thinking, we start to ask questions about what was described.</a:t>
            </a:r>
          </a:p>
          <a:p>
            <a:pPr marL="228600" indent="-228600">
              <a:buAutoNum type="arabicParenR"/>
            </a:pPr>
            <a:r>
              <a:rPr lang="en-GB" baseline="0" dirty="0"/>
              <a:t>Evaluation is the final level that enables us to draw conclusions and make recommendations for additional work or ideas.</a:t>
            </a:r>
          </a:p>
          <a:p>
            <a:pPr marL="228600" indent="-228600">
              <a:buAutoNum type="arabicParenR"/>
            </a:pPr>
            <a:endParaRPr lang="en-GB" baseline="0" dirty="0"/>
          </a:p>
          <a:p>
            <a:pPr marL="0" indent="0">
              <a:buNone/>
            </a:pPr>
            <a:r>
              <a:rPr lang="en-GB" baseline="0" dirty="0"/>
              <a:t>Most people get the first part, it is quite easy to describe things, but the last parts have to be learned in order to master critical thinking and academic writing.</a:t>
            </a:r>
          </a:p>
          <a:p>
            <a:pPr marL="0" indent="0">
              <a:buNone/>
            </a:pPr>
            <a:r>
              <a:rPr lang="en-GB" baseline="0" dirty="0"/>
              <a:t>So why are Analysis and Evaluation important in academic writing?  They are actually important in many types of writing, including story telling.</a:t>
            </a:r>
          </a:p>
          <a:p>
            <a:endParaRPr lang="en-GB" dirty="0"/>
          </a:p>
          <a:p>
            <a:r>
              <a:rPr lang="en-GB" dirty="0"/>
              <a:t>Why?  Now we are going to look at this from a different angle.</a:t>
            </a:r>
            <a:r>
              <a:rPr lang="en-GB" baseline="0" dirty="0"/>
              <a:t>  How many of you here have watched murder mystery or crime fiction? </a:t>
            </a:r>
          </a:p>
        </p:txBody>
      </p:sp>
      <p:sp>
        <p:nvSpPr>
          <p:cNvPr id="4" name="Slide Number Placeholder 3"/>
          <p:cNvSpPr>
            <a:spLocks noGrp="1"/>
          </p:cNvSpPr>
          <p:nvPr>
            <p:ph type="sldNum" sz="quarter" idx="10"/>
          </p:nvPr>
        </p:nvSpPr>
        <p:spPr/>
        <p:txBody>
          <a:bodyPr/>
          <a:lstStyle/>
          <a:p>
            <a:fld id="{3B4652C2-501A-4B1C-8B67-3989C77510EC}" type="slidenum">
              <a:rPr lang="en-GB" smtClean="0"/>
              <a:t>27</a:t>
            </a:fld>
            <a:endParaRPr lang="en-GB" dirty="0"/>
          </a:p>
        </p:txBody>
      </p:sp>
    </p:spTree>
    <p:extLst>
      <p:ext uri="{BB962C8B-B14F-4D97-AF65-F5344CB8AC3E}">
        <p14:creationId xmlns:p14="http://schemas.microsoft.com/office/powerpoint/2010/main" val="3802424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You are all Hollywood</a:t>
            </a:r>
            <a:r>
              <a:rPr lang="en-GB" baseline="0" dirty="0"/>
              <a:t> producers who are reviewing scripts for a crime drama</a:t>
            </a:r>
            <a:r>
              <a:rPr lang="en-GB" dirty="0"/>
              <a:t> – There has been a murder –</a:t>
            </a:r>
          </a:p>
          <a:p>
            <a:r>
              <a:rPr lang="en-GB" dirty="0"/>
              <a:t>Description – What? When? Who? Where?  Professor</a:t>
            </a:r>
            <a:r>
              <a:rPr lang="en-GB" baseline="0" dirty="0"/>
              <a:t> Plumb </a:t>
            </a:r>
            <a:r>
              <a:rPr lang="en-GB" dirty="0"/>
              <a:t>was stabbed to death in the library, last night with</a:t>
            </a:r>
            <a:r>
              <a:rPr lang="en-GB" baseline="0" dirty="0"/>
              <a:t> a knife.</a:t>
            </a:r>
          </a:p>
          <a:p>
            <a:endParaRPr lang="en-GB" baseline="0" dirty="0"/>
          </a:p>
          <a:p>
            <a:r>
              <a:rPr lang="en-GB" baseline="0" dirty="0"/>
              <a:t>The End</a:t>
            </a:r>
          </a:p>
          <a:p>
            <a:endParaRPr lang="en-GB" baseline="0" dirty="0"/>
          </a:p>
          <a:p>
            <a:r>
              <a:rPr lang="en-GB" baseline="0" dirty="0"/>
              <a:t>Is this a good script?</a:t>
            </a:r>
          </a:p>
          <a:p>
            <a:endParaRPr lang="en-GB" baseline="0" dirty="0"/>
          </a:p>
          <a:p>
            <a:r>
              <a:rPr lang="en-GB" baseline="0" dirty="0"/>
              <a:t>No, because it only describes the situation. </a:t>
            </a:r>
          </a:p>
          <a:p>
            <a:endParaRPr lang="en-GB" baseline="0" dirty="0"/>
          </a:p>
        </p:txBody>
      </p:sp>
      <p:sp>
        <p:nvSpPr>
          <p:cNvPr id="4" name="Slide Number Placeholder 3"/>
          <p:cNvSpPr>
            <a:spLocks noGrp="1"/>
          </p:cNvSpPr>
          <p:nvPr>
            <p:ph type="sldNum" sz="quarter" idx="10"/>
          </p:nvPr>
        </p:nvSpPr>
        <p:spPr/>
        <p:txBody>
          <a:bodyPr/>
          <a:lstStyle/>
          <a:p>
            <a:fld id="{3B4652C2-501A-4B1C-8B67-3989C77510EC}" type="slidenum">
              <a:rPr lang="en-GB" smtClean="0"/>
              <a:t>29</a:t>
            </a:fld>
            <a:endParaRPr lang="en-GB" dirty="0"/>
          </a:p>
        </p:txBody>
      </p:sp>
    </p:spTree>
    <p:extLst>
      <p:ext uri="{BB962C8B-B14F-4D97-AF65-F5344CB8AC3E}">
        <p14:creationId xmlns:p14="http://schemas.microsoft.com/office/powerpoint/2010/main" val="3802424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a:t>Analysis – Why? How? What if?  Why was he killed? There are two suspects that had motives. How was he killed? Did he actually die of stab wounds? What if it was something else? What if the knife was just for show?   Suspects – Miss Scarlett and Colonel Mustard</a:t>
            </a:r>
          </a:p>
          <a:p>
            <a:endParaRPr lang="en-GB" baseline="0" dirty="0"/>
          </a:p>
          <a:p>
            <a:r>
              <a:rPr lang="en-GB" baseline="0" dirty="0"/>
              <a:t>The End - Is this a good script?</a:t>
            </a:r>
          </a:p>
          <a:p>
            <a:endParaRPr lang="en-GB" baseline="0" dirty="0"/>
          </a:p>
          <a:p>
            <a:r>
              <a:rPr lang="en-GB" baseline="0" dirty="0"/>
              <a:t>A bit better, but you don’t actually know what happens in the end?...  </a:t>
            </a:r>
          </a:p>
          <a:p>
            <a:endParaRPr lang="en-GB" baseline="0" dirty="0"/>
          </a:p>
          <a:p>
            <a:r>
              <a:rPr lang="en-GB" baseline="0" dirty="0"/>
              <a:t>Note the first part is the description…</a:t>
            </a:r>
          </a:p>
        </p:txBody>
      </p:sp>
      <p:sp>
        <p:nvSpPr>
          <p:cNvPr id="4" name="Slide Number Placeholder 3"/>
          <p:cNvSpPr>
            <a:spLocks noGrp="1"/>
          </p:cNvSpPr>
          <p:nvPr>
            <p:ph type="sldNum" sz="quarter" idx="10"/>
          </p:nvPr>
        </p:nvSpPr>
        <p:spPr/>
        <p:txBody>
          <a:bodyPr/>
          <a:lstStyle/>
          <a:p>
            <a:fld id="{3B4652C2-501A-4B1C-8B67-3989C77510EC}" type="slidenum">
              <a:rPr lang="en-GB" smtClean="0"/>
              <a:t>30</a:t>
            </a:fld>
            <a:endParaRPr lang="en-GB" dirty="0"/>
          </a:p>
        </p:txBody>
      </p:sp>
    </p:spTree>
    <p:extLst>
      <p:ext uri="{BB962C8B-B14F-4D97-AF65-F5344CB8AC3E}">
        <p14:creationId xmlns:p14="http://schemas.microsoft.com/office/powerpoint/2010/main" val="3802424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a:t>Evaluation – </a:t>
            </a:r>
          </a:p>
          <a:p>
            <a:r>
              <a:rPr lang="en-GB" dirty="0"/>
              <a:t>Chief Inspector &gt; Evaluation</a:t>
            </a:r>
          </a:p>
          <a:p>
            <a:r>
              <a:rPr lang="en-GB" dirty="0"/>
              <a:t>Identified evidence to murder &gt; So What?</a:t>
            </a:r>
          </a:p>
          <a:p>
            <a:r>
              <a:rPr lang="en-GB" dirty="0"/>
              <a:t>Suspect charged with murder &gt; What next?</a:t>
            </a:r>
          </a:p>
          <a:p>
            <a:r>
              <a:rPr lang="en-GB" dirty="0"/>
              <a:t>Court</a:t>
            </a:r>
            <a:r>
              <a:rPr lang="en-GB" baseline="0" dirty="0"/>
              <a:t> and justice </a:t>
            </a:r>
            <a:r>
              <a:rPr lang="en-GB" dirty="0"/>
              <a:t>&gt; full evaluation</a:t>
            </a:r>
          </a:p>
          <a:p>
            <a:endParaRPr lang="en-GB" dirty="0"/>
          </a:p>
          <a:p>
            <a:r>
              <a:rPr lang="en-GB" dirty="0"/>
              <a:t>The End - Good script? Yes?</a:t>
            </a:r>
          </a:p>
          <a:p>
            <a:endParaRPr lang="en-GB" dirty="0"/>
          </a:p>
          <a:p>
            <a:r>
              <a:rPr lang="en-GB" dirty="0"/>
              <a:t>YES!</a:t>
            </a:r>
            <a:r>
              <a:rPr lang="en-GB" baseline="0" dirty="0"/>
              <a:t> This give the whole film context, start, middle and conclusion.  Note that this flow from Description – analysis – evaluation is exactly what you need to do in your academic writing!!!</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31</a:t>
            </a:fld>
            <a:endParaRPr lang="en-GB" dirty="0"/>
          </a:p>
        </p:txBody>
      </p:sp>
    </p:spTree>
    <p:extLst>
      <p:ext uri="{BB962C8B-B14F-4D97-AF65-F5344CB8AC3E}">
        <p14:creationId xmlns:p14="http://schemas.microsoft.com/office/powerpoint/2010/main" val="380242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is a much</a:t>
            </a:r>
            <a:r>
              <a:rPr lang="en-GB" baseline="0" dirty="0"/>
              <a:t> more detailed example.  Remember you don’t have to include every single one, as it might not be appropriate in your essay.  Just be sure to include those that are relevant!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Also look at the details in the boxes in the slide, they have useful contextualised insights.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is available on the Learning</a:t>
            </a:r>
            <a:r>
              <a:rPr lang="en-GB" baseline="0" dirty="0"/>
              <a:t> Development website in our guide on ‘Critical Thinking’ and also the ‘Model to generating critical Thinking’.  Link (guides at bottom of the page): </a:t>
            </a:r>
            <a:r>
              <a:rPr lang="en-GB" dirty="0">
                <a:hlinkClick r:id="rId3"/>
              </a:rPr>
              <a:t>www.plymouth.ac.uk/learn</a:t>
            </a:r>
            <a:endParaRPr lang="en-GB" dirty="0"/>
          </a:p>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32</a:t>
            </a:fld>
            <a:endParaRPr lang="en-GB" dirty="0"/>
          </a:p>
        </p:txBody>
      </p:sp>
    </p:spTree>
    <p:extLst>
      <p:ext uri="{BB962C8B-B14F-4D97-AF65-F5344CB8AC3E}">
        <p14:creationId xmlns:p14="http://schemas.microsoft.com/office/powerpoint/2010/main" val="2914959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While this is</a:t>
            </a:r>
            <a:r>
              <a:rPr lang="en-GB" baseline="0" dirty="0"/>
              <a:t> referenced correctly for a Harvard format, this is literally just a wall of detail….  Descriptive facts which will lead to poorer marks.</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33</a:t>
            </a:fld>
            <a:endParaRPr lang="en-GB"/>
          </a:p>
        </p:txBody>
      </p:sp>
    </p:spTree>
    <p:extLst>
      <p:ext uri="{BB962C8B-B14F-4D97-AF65-F5344CB8AC3E}">
        <p14:creationId xmlns:p14="http://schemas.microsoft.com/office/powerpoint/2010/main" val="74173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important part</a:t>
            </a:r>
            <a:r>
              <a:rPr lang="en-GB" baseline="0" dirty="0"/>
              <a:t> to remember is that each point includes critical thinking (Describe, Analyse, Evaluate) you may compare and contrast with other ideas or you may argue that a new approach is required. </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37</a:t>
            </a:fld>
            <a:endParaRPr lang="en-GB" dirty="0"/>
          </a:p>
        </p:txBody>
      </p:sp>
    </p:spTree>
    <p:extLst>
      <p:ext uri="{BB962C8B-B14F-4D97-AF65-F5344CB8AC3E}">
        <p14:creationId xmlns:p14="http://schemas.microsoft.com/office/powerpoint/2010/main" val="188312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This is a</a:t>
            </a:r>
            <a:r>
              <a:rPr lang="en-GB" baseline="0" dirty="0"/>
              <a:t> typical approach to critical thinking.  Note that the description (before the first ‘however’) is very short.  Description is literally just saying ‘What?’ is the main point about, keeping it short, then moving onto the analysis.</a:t>
            </a:r>
          </a:p>
          <a:p>
            <a:r>
              <a:rPr lang="en-GB" baseline="0" dirty="0"/>
              <a:t>Analysis can start with words like ‘However’ (Why? Or How? Questions). Ultimately ensure that you use words that show you are analysing, not just adding more facts.  You may find the Manchester Phrase Bank helpful in this respect: http://www.phrasebank.manchester.ac.uk/being-critical/  When on this website, please note the left hand menu for other phrases.</a:t>
            </a:r>
          </a:p>
          <a:p>
            <a:r>
              <a:rPr lang="en-GB" baseline="0" dirty="0"/>
              <a:t>Finally, the icing on the cake, evaluate.  ‘Having considered…’ (So What? Or What Next?)  at this point you pull together the analysis, thus demonstrating to your tutor the intended direction or decision. This part may seem obvious, but if left out, you are not going to achieve better marks.</a:t>
            </a:r>
          </a:p>
          <a:p>
            <a:endParaRPr lang="en-GB" baseline="0" dirty="0"/>
          </a:p>
          <a:p>
            <a:r>
              <a:rPr lang="en-GB" baseline="0" dirty="0"/>
              <a:t>Note: Ensure that you reference new ideas or facts throughout.  Sometimes this is also extended into the evaluation section, but be careful that it does not sounds like more analysis.  References here can help reinforce a decision for a specific course of action base on the original </a:t>
            </a:r>
            <a:r>
              <a:rPr lang="en-GB" baseline="0"/>
              <a:t>analysis.</a:t>
            </a:r>
            <a:endParaRPr lang="en-GB" baseline="0" dirty="0"/>
          </a:p>
        </p:txBody>
      </p:sp>
      <p:sp>
        <p:nvSpPr>
          <p:cNvPr id="4" name="Slide Number Placeholder 3"/>
          <p:cNvSpPr>
            <a:spLocks noGrp="1"/>
          </p:cNvSpPr>
          <p:nvPr>
            <p:ph type="sldNum" sz="quarter" idx="10"/>
          </p:nvPr>
        </p:nvSpPr>
        <p:spPr/>
        <p:txBody>
          <a:bodyPr/>
          <a:lstStyle/>
          <a:p>
            <a:fld id="{3B4652C2-501A-4B1C-8B67-3989C77510EC}" type="slidenum">
              <a:rPr lang="en-GB" smtClean="0"/>
              <a:t>38</a:t>
            </a:fld>
            <a:endParaRPr lang="en-GB"/>
          </a:p>
        </p:txBody>
      </p:sp>
    </p:spTree>
    <p:extLst>
      <p:ext uri="{BB962C8B-B14F-4D97-AF65-F5344CB8AC3E}">
        <p14:creationId xmlns:p14="http://schemas.microsoft.com/office/powerpoint/2010/main" val="2804505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use of ‘however’ or ‘although’ are good words to demonstrate critical writing (analytical). However, there are times when you want use something different.  In this respect the phrase bank is very good to help you construct your sentences to ensure you are sounding critical, or comparing and contrasting or being cautious about your critical views of the literature.   You all have your own writing style, so some of these phrases may not be your preference.  Pick and choose what you feel works for you.</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39</a:t>
            </a:fld>
            <a:endParaRPr lang="en-GB" dirty="0"/>
          </a:p>
        </p:txBody>
      </p:sp>
    </p:spTree>
    <p:extLst>
      <p:ext uri="{BB962C8B-B14F-4D97-AF65-F5344CB8AC3E}">
        <p14:creationId xmlns:p14="http://schemas.microsoft.com/office/powerpoint/2010/main" val="809025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This is all about setting the scene for</a:t>
            </a:r>
            <a:r>
              <a:rPr lang="en-GB" baseline="0" dirty="0"/>
              <a:t> the argument – justifying your claims with supporting evidence.  A claim is nothing without evidence to substantiate. </a:t>
            </a:r>
          </a:p>
          <a:p>
            <a:r>
              <a:rPr lang="en-GB" baseline="0" dirty="0"/>
              <a:t>Don’t forget to explain the significance of those implications!</a:t>
            </a:r>
          </a:p>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42</a:t>
            </a:fld>
            <a:endParaRPr lang="en-GB" dirty="0"/>
          </a:p>
        </p:txBody>
      </p:sp>
    </p:spTree>
    <p:extLst>
      <p:ext uri="{BB962C8B-B14F-4D97-AF65-F5344CB8AC3E}">
        <p14:creationId xmlns:p14="http://schemas.microsoft.com/office/powerpoint/2010/main" val="426005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t>4</a:t>
            </a:fld>
            <a:endParaRPr lang="en-GB"/>
          </a:p>
        </p:txBody>
      </p:sp>
    </p:spTree>
    <p:extLst>
      <p:ext uri="{BB962C8B-B14F-4D97-AF65-F5344CB8AC3E}">
        <p14:creationId xmlns:p14="http://schemas.microsoft.com/office/powerpoint/2010/main" val="2037730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References/arguments/discussions/opinions are liken to actors bringing their own views</a:t>
            </a:r>
            <a:r>
              <a:rPr lang="en-GB" baseline="0"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a:t>Don’t forget that you need to give credit to those ideas!</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43</a:t>
            </a:fld>
            <a:endParaRPr lang="en-GB" dirty="0"/>
          </a:p>
        </p:txBody>
      </p:sp>
    </p:spTree>
    <p:extLst>
      <p:ext uri="{BB962C8B-B14F-4D97-AF65-F5344CB8AC3E}">
        <p14:creationId xmlns:p14="http://schemas.microsoft.com/office/powerpoint/2010/main" val="1314574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References/arguments/discussions/opinions are liken to actors bringing their own views</a:t>
            </a:r>
            <a:r>
              <a:rPr lang="en-GB" baseline="0"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a:t>Don’t forget that you need to give credit to those ideas!</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44</a:t>
            </a:fld>
            <a:endParaRPr lang="en-GB" dirty="0"/>
          </a:p>
        </p:txBody>
      </p:sp>
    </p:spTree>
    <p:extLst>
      <p:ext uri="{BB962C8B-B14F-4D97-AF65-F5344CB8AC3E}">
        <p14:creationId xmlns:p14="http://schemas.microsoft.com/office/powerpoint/2010/main" val="4081033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aseline="0"/>
          </a:p>
          <a:p>
            <a:pPr marL="0" marR="0" lvl="1" indent="0" algn="l" defTabSz="914400" rtl="0" eaLnBrk="1" fontAlgn="auto" latinLnBrk="0" hangingPunct="1">
              <a:lnSpc>
                <a:spcPct val="100000"/>
              </a:lnSpc>
              <a:spcBef>
                <a:spcPts val="0"/>
              </a:spcBef>
              <a:spcAft>
                <a:spcPts val="0"/>
              </a:spcAft>
              <a:buClrTx/>
              <a:buSzTx/>
              <a:buFontTx/>
              <a:buNone/>
              <a:tabLst/>
              <a:defRPr/>
            </a:pPr>
            <a:r>
              <a:rPr lang="en-GB"/>
              <a:t>References/arguments/discussions/opinions are liken to actors bringing their own views</a:t>
            </a:r>
            <a:r>
              <a:rPr lang="en-GB" baseline="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a:t>Don’t forget that you need to give credit to those ideas!</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a:t>The examples here are fake references…</a:t>
            </a:r>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t>45</a:t>
            </a:fld>
            <a:endParaRPr lang="en-GB"/>
          </a:p>
        </p:txBody>
      </p:sp>
    </p:spTree>
    <p:extLst>
      <p:ext uri="{BB962C8B-B14F-4D97-AF65-F5344CB8AC3E}">
        <p14:creationId xmlns:p14="http://schemas.microsoft.com/office/powerpoint/2010/main" val="4257440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a:t>These references are all fake!</a:t>
            </a:r>
          </a:p>
          <a:p>
            <a:pPr marL="0" marR="0" lvl="1" indent="0" algn="l" defTabSz="914400" rtl="0" eaLnBrk="1" fontAlgn="auto" latinLnBrk="0" hangingPunct="1">
              <a:lnSpc>
                <a:spcPct val="100000"/>
              </a:lnSpc>
              <a:spcBef>
                <a:spcPts val="0"/>
              </a:spcBef>
              <a:spcAft>
                <a:spcPts val="0"/>
              </a:spcAft>
              <a:buClrTx/>
              <a:buSzTx/>
              <a:buFontTx/>
              <a:buNone/>
              <a:tabLst/>
              <a:defRPr/>
            </a:pPr>
            <a:r>
              <a:rPr lang="en-GB"/>
              <a:t>References/arguments/discussions/opinions are liken to actors bringing their own views</a:t>
            </a:r>
            <a:r>
              <a:rPr lang="en-GB" baseline="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a:t>Don’t forget that you need to give credit to those ideas!</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a:t>The examples here are fake references…</a:t>
            </a:r>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t>46</a:t>
            </a:fld>
            <a:endParaRPr lang="en-GB"/>
          </a:p>
        </p:txBody>
      </p:sp>
    </p:spTree>
    <p:extLst>
      <p:ext uri="{BB962C8B-B14F-4D97-AF65-F5344CB8AC3E}">
        <p14:creationId xmlns:p14="http://schemas.microsoft.com/office/powerpoint/2010/main" val="1115652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7A6FD2-6251-4195-9254-D13E1BA16729}" type="slidenum">
              <a:rPr lang="en-US"/>
              <a:pPr/>
              <a:t>47</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If, during the course of your project, you have used anything from another persons work you must give details.</a:t>
            </a:r>
          </a:p>
          <a:p>
            <a:endParaRPr lang="en-US" dirty="0"/>
          </a:p>
          <a:p>
            <a:r>
              <a:rPr lang="en-US" dirty="0"/>
              <a:t>For instance, you may have used a formula from a book or article or you may have cited a statement or theory. </a:t>
            </a:r>
          </a:p>
          <a:p>
            <a:endParaRPr lang="en-US" dirty="0"/>
          </a:p>
          <a:p>
            <a:r>
              <a:rPr lang="en-US" dirty="0"/>
              <a:t>You place a [number] immediately after using the item and give details in this section.</a:t>
            </a:r>
          </a:p>
          <a:p>
            <a:endParaRPr lang="en-US" dirty="0"/>
          </a:p>
          <a:p>
            <a:r>
              <a:rPr lang="en-US" dirty="0"/>
              <a:t>Don’t get the References section confused with the Bibliography section.</a:t>
            </a:r>
          </a:p>
        </p:txBody>
      </p:sp>
    </p:spTree>
    <p:extLst>
      <p:ext uri="{BB962C8B-B14F-4D97-AF65-F5344CB8AC3E}">
        <p14:creationId xmlns:p14="http://schemas.microsoft.com/office/powerpoint/2010/main" val="1018120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49</a:t>
            </a:fld>
            <a:endParaRPr lang="en-GB" dirty="0"/>
          </a:p>
        </p:txBody>
      </p:sp>
    </p:spTree>
    <p:extLst>
      <p:ext uri="{BB962C8B-B14F-4D97-AF65-F5344CB8AC3E}">
        <p14:creationId xmlns:p14="http://schemas.microsoft.com/office/powerpoint/2010/main" val="2661351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50</a:t>
            </a:fld>
            <a:endParaRPr lang="en-GB" dirty="0"/>
          </a:p>
        </p:txBody>
      </p:sp>
    </p:spTree>
    <p:extLst>
      <p:ext uri="{BB962C8B-B14F-4D97-AF65-F5344CB8AC3E}">
        <p14:creationId xmlns:p14="http://schemas.microsoft.com/office/powerpoint/2010/main" val="4054827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https://www.mentimeter.com/s/220e9e265e842988f55de0a0712de3d5/50044f0a1a02</a:t>
            </a:r>
          </a:p>
        </p:txBody>
      </p:sp>
      <p:sp>
        <p:nvSpPr>
          <p:cNvPr id="4" name="Slide Number Placeholder 3"/>
          <p:cNvSpPr>
            <a:spLocks noGrp="1"/>
          </p:cNvSpPr>
          <p:nvPr>
            <p:ph type="sldNum" sz="quarter" idx="5"/>
          </p:nvPr>
        </p:nvSpPr>
        <p:spPr/>
        <p:txBody>
          <a:bodyPr/>
          <a:lstStyle/>
          <a:p>
            <a:fld id="{E87B1101-54D3-4BEB-91F5-F9DEB840FD92}" type="slidenum">
              <a:rPr lang="en-GB" smtClean="0"/>
              <a:t>51</a:t>
            </a:fld>
            <a:endParaRPr lang="en-GB"/>
          </a:p>
        </p:txBody>
      </p:sp>
    </p:spTree>
    <p:extLst>
      <p:ext uri="{BB962C8B-B14F-4D97-AF65-F5344CB8AC3E}">
        <p14:creationId xmlns:p14="http://schemas.microsoft.com/office/powerpoint/2010/main" val="1782888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Ideas on how to approach your first draft, if you have</a:t>
            </a:r>
            <a:r>
              <a:rPr lang="en-GB" baseline="0"/>
              <a:t> already made a start on your assignment, then use these for future work.</a:t>
            </a:r>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t>52</a:t>
            </a:fld>
            <a:endParaRPr lang="en-GB"/>
          </a:p>
        </p:txBody>
      </p:sp>
    </p:spTree>
    <p:extLst>
      <p:ext uri="{BB962C8B-B14F-4D97-AF65-F5344CB8AC3E}">
        <p14:creationId xmlns:p14="http://schemas.microsoft.com/office/powerpoint/2010/main" val="986261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t>
            </a:r>
            <a:r>
              <a:rPr lang="en-GB" baseline="0" dirty="0"/>
              <a:t> not going through this in the session, however, you may find this </a:t>
            </a:r>
            <a:r>
              <a:rPr lang="en-GB" baseline="0"/>
              <a:t>checklist helpful.</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54</a:t>
            </a:fld>
            <a:endParaRPr lang="en-GB" dirty="0"/>
          </a:p>
        </p:txBody>
      </p:sp>
    </p:spTree>
    <p:extLst>
      <p:ext uri="{BB962C8B-B14F-4D97-AF65-F5344CB8AC3E}">
        <p14:creationId xmlns:p14="http://schemas.microsoft.com/office/powerpoint/2010/main" val="1620941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GB"/>
              <a:t>writing support 12 – 4 pm, Mon - Fri</a:t>
            </a:r>
          </a:p>
          <a:p>
            <a:r>
              <a:rPr lang="en-GB"/>
              <a:t>Info: </a:t>
            </a:r>
            <a:r>
              <a:rPr lang="en-GB">
                <a:hlinkClick r:id="rId3"/>
              </a:rPr>
              <a:t>www.plymouth.ac.uk/learn</a:t>
            </a:r>
            <a:endParaRPr lang="en-GB"/>
          </a:p>
          <a:p>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t>5</a:t>
            </a:fld>
            <a:endParaRPr lang="en-GB"/>
          </a:p>
        </p:txBody>
      </p:sp>
    </p:spTree>
    <p:extLst>
      <p:ext uri="{BB962C8B-B14F-4D97-AF65-F5344CB8AC3E}">
        <p14:creationId xmlns:p14="http://schemas.microsoft.com/office/powerpoint/2010/main" val="2873588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t>55</a:t>
            </a:fld>
            <a:endParaRPr lang="en-GB"/>
          </a:p>
        </p:txBody>
      </p:sp>
    </p:spTree>
    <p:extLst>
      <p:ext uri="{BB962C8B-B14F-4D97-AF65-F5344CB8AC3E}">
        <p14:creationId xmlns:p14="http://schemas.microsoft.com/office/powerpoint/2010/main" val="2474569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56</a:t>
            </a:fld>
            <a:endParaRPr lang="en-GB" dirty="0"/>
          </a:p>
        </p:txBody>
      </p:sp>
    </p:spTree>
    <p:extLst>
      <p:ext uri="{BB962C8B-B14F-4D97-AF65-F5344CB8AC3E}">
        <p14:creationId xmlns:p14="http://schemas.microsoft.com/office/powerpoint/2010/main" val="1994594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TASK</a:t>
            </a:r>
            <a:r>
              <a:rPr lang="en-GB" baseline="0" dirty="0"/>
              <a:t> </a:t>
            </a:r>
            <a:r>
              <a:rPr lang="en-GB" dirty="0"/>
              <a:t>for</a:t>
            </a:r>
            <a:r>
              <a:rPr lang="en-GB" baseline="0" dirty="0"/>
              <a:t> students (students already writing their essay)</a:t>
            </a:r>
            <a:r>
              <a:rPr lang="en-GB" dirty="0"/>
              <a:t>: What challenges have you anticipated for</a:t>
            </a:r>
            <a:r>
              <a:rPr lang="en-GB" baseline="0" dirty="0"/>
              <a:t> your literature review / essay? Discussion on what they might be…Collect a mind map.</a:t>
            </a:r>
          </a:p>
          <a:p>
            <a:endParaRPr lang="en-GB" baseline="0" dirty="0"/>
          </a:p>
          <a:p>
            <a:r>
              <a:rPr lang="en-GB" baseline="0" dirty="0"/>
              <a:t>E.g. how to organise things, how to reference, how to be critical.   Hopefully this workshop will help you overcome these concerns, we will be covering most here.  And we also have guides to refer to later.  The point of today is to demonstrate that if you can write critically, you can write academically!</a:t>
            </a:r>
          </a:p>
        </p:txBody>
      </p:sp>
      <p:sp>
        <p:nvSpPr>
          <p:cNvPr id="4" name="Slide Number Placeholder 3"/>
          <p:cNvSpPr>
            <a:spLocks noGrp="1"/>
          </p:cNvSpPr>
          <p:nvPr>
            <p:ph type="sldNum" sz="quarter" idx="10"/>
          </p:nvPr>
        </p:nvSpPr>
        <p:spPr/>
        <p:txBody>
          <a:bodyPr/>
          <a:lstStyle/>
          <a:p>
            <a:fld id="{3B4652C2-501A-4B1C-8B67-3989C77510EC}" type="slidenum">
              <a:rPr lang="en-GB" smtClean="0"/>
              <a:t>6</a:t>
            </a:fld>
            <a:endParaRPr lang="en-GB" dirty="0"/>
          </a:p>
        </p:txBody>
      </p:sp>
    </p:spTree>
    <p:extLst>
      <p:ext uri="{BB962C8B-B14F-4D97-AF65-F5344CB8AC3E}">
        <p14:creationId xmlns:p14="http://schemas.microsoft.com/office/powerpoint/2010/main" val="2221671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7</a:t>
            </a:fld>
            <a:endParaRPr lang="en-GB" dirty="0"/>
          </a:p>
        </p:txBody>
      </p:sp>
    </p:spTree>
    <p:extLst>
      <p:ext uri="{BB962C8B-B14F-4D97-AF65-F5344CB8AC3E}">
        <p14:creationId xmlns:p14="http://schemas.microsoft.com/office/powerpoint/2010/main" val="1030322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a:t>Critical thinking, and making points in your writing.</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9</a:t>
            </a:fld>
            <a:endParaRPr lang="en-GB" dirty="0"/>
          </a:p>
        </p:txBody>
      </p:sp>
    </p:spTree>
    <p:extLst>
      <p:ext uri="{BB962C8B-B14F-4D97-AF65-F5344CB8AC3E}">
        <p14:creationId xmlns:p14="http://schemas.microsoft.com/office/powerpoint/2010/main" val="1529450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This same process that a script writer</a:t>
            </a:r>
            <a:r>
              <a:rPr lang="en-GB" baseline="0"/>
              <a:t> would use to create a fully rounded story is EXACTLY what you need to use when reviewing your topic.</a:t>
            </a:r>
          </a:p>
          <a:p>
            <a:endParaRPr lang="en-GB" baseline="0"/>
          </a:p>
        </p:txBody>
      </p:sp>
      <p:sp>
        <p:nvSpPr>
          <p:cNvPr id="4" name="Slide Number Placeholder 3"/>
          <p:cNvSpPr>
            <a:spLocks noGrp="1"/>
          </p:cNvSpPr>
          <p:nvPr>
            <p:ph type="sldNum" sz="quarter" idx="10"/>
          </p:nvPr>
        </p:nvSpPr>
        <p:spPr/>
        <p:txBody>
          <a:bodyPr/>
          <a:lstStyle/>
          <a:p>
            <a:fld id="{3B4652C2-501A-4B1C-8B67-3989C77510EC}" type="slidenum">
              <a:rPr lang="en-GB" smtClean="0"/>
              <a:t>10</a:t>
            </a:fld>
            <a:endParaRPr lang="en-GB"/>
          </a:p>
        </p:txBody>
      </p:sp>
    </p:spTree>
    <p:extLst>
      <p:ext uri="{BB962C8B-B14F-4D97-AF65-F5344CB8AC3E}">
        <p14:creationId xmlns:p14="http://schemas.microsoft.com/office/powerpoint/2010/main" val="3987912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important part</a:t>
            </a:r>
            <a:r>
              <a:rPr lang="en-GB" baseline="0" dirty="0"/>
              <a:t> to remember is that each point includes critical thinking (Describe, Analyse, Evaluate) you may compare and contrast with other ideas or you may argue that a new approach is required. </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t>11</a:t>
            </a:fld>
            <a:endParaRPr lang="en-GB" dirty="0"/>
          </a:p>
        </p:txBody>
      </p:sp>
    </p:spTree>
    <p:extLst>
      <p:ext uri="{BB962C8B-B14F-4D97-AF65-F5344CB8AC3E}">
        <p14:creationId xmlns:p14="http://schemas.microsoft.com/office/powerpoint/2010/main" val="1368409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416E74C-5E5E-4639-97BD-9A1A4E02207D}" type="datetimeFigureOut">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D28C0E-F30D-436A-B7CE-DB81F54BC5A7}" type="slidenum">
              <a:rPr lang="en-GB" smtClean="0"/>
              <a:t>‹#›</a:t>
            </a:fld>
            <a:endParaRPr lang="en-GB"/>
          </a:p>
        </p:txBody>
      </p:sp>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l="49259" r="1549"/>
          <a:stretch/>
        </p:blipFill>
        <p:spPr>
          <a:xfrm>
            <a:off x="1786926" y="5967279"/>
            <a:ext cx="1786268" cy="888591"/>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val="0"/>
              </a:ext>
            </a:extLst>
          </a:blip>
          <a:srcRect r="50883"/>
          <a:stretch/>
        </p:blipFill>
        <p:spPr>
          <a:xfrm>
            <a:off x="0" y="5965601"/>
            <a:ext cx="1786925" cy="890269"/>
          </a:xfrm>
          <a:prstGeom prst="rect">
            <a:avLst/>
          </a:prstGeom>
        </p:spPr>
      </p:pic>
      <p:sp>
        <p:nvSpPr>
          <p:cNvPr id="12" name="Rectangle 11"/>
          <p:cNvSpPr/>
          <p:nvPr userDrawn="1"/>
        </p:nvSpPr>
        <p:spPr>
          <a:xfrm>
            <a:off x="3573194" y="5967982"/>
            <a:ext cx="8618806" cy="890269"/>
          </a:xfrm>
          <a:prstGeom prst="rect">
            <a:avLst/>
          </a:prstGeom>
          <a:solidFill>
            <a:srgbClr val="1A0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02945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GB"/>
          </a:p>
        </p:txBody>
      </p:sp>
      <p:sp>
        <p:nvSpPr>
          <p:cNvPr id="3" name="Date Placeholder 2"/>
          <p:cNvSpPr>
            <a:spLocks noGrp="1"/>
          </p:cNvSpPr>
          <p:nvPr>
            <p:ph type="dt" sz="half" idx="10"/>
          </p:nvPr>
        </p:nvSpPr>
        <p:spPr/>
        <p:txBody>
          <a:bodyPr/>
          <a:lstStyle/>
          <a:p>
            <a:fld id="{B416E74C-5E5E-4639-97BD-9A1A4E02207D}" type="datetimeFigureOut">
              <a:rPr lang="en-GB" smtClean="0"/>
              <a:t>09/03/2021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5D28C0E-F30D-436A-B7CE-DB81F54BC5A7}" type="slidenum">
              <a:rPr lang="en-GB" smtClean="0"/>
              <a:t>‹#›</a:t>
            </a:fld>
            <a:endParaRPr lang="en-GB"/>
          </a:p>
        </p:txBody>
      </p:sp>
    </p:spTree>
    <p:extLst>
      <p:ext uri="{BB962C8B-B14F-4D97-AF65-F5344CB8AC3E}">
        <p14:creationId xmlns:p14="http://schemas.microsoft.com/office/powerpoint/2010/main" val="374380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6E74C-5E5E-4639-97BD-9A1A4E02207D}" type="datetimeFigureOut">
              <a:rPr lang="en-GB" smtClean="0"/>
              <a:t>09/03/2021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5D28C0E-F30D-436A-B7CE-DB81F54BC5A7}" type="slidenum">
              <a:rPr lang="en-GB" smtClean="0"/>
              <a:t>‹#›</a:t>
            </a:fld>
            <a:endParaRPr lang="en-GB"/>
          </a:p>
        </p:txBody>
      </p:sp>
    </p:spTree>
    <p:extLst>
      <p:ext uri="{BB962C8B-B14F-4D97-AF65-F5344CB8AC3E}">
        <p14:creationId xmlns:p14="http://schemas.microsoft.com/office/powerpoint/2010/main" val="2930968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16E74C-5E5E-4639-97BD-9A1A4E02207D}" type="datetimeFigureOut">
              <a:rPr lang="en-GB" smtClean="0"/>
              <a:t>09/03/2021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D28C0E-F30D-436A-B7CE-DB81F54BC5A7}" type="slidenum">
              <a:rPr lang="en-GB" smtClean="0"/>
              <a:t>‹#›</a:t>
            </a:fld>
            <a:endParaRPr lang="en-GB"/>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l="49259" r="1549"/>
          <a:stretch/>
        </p:blipFill>
        <p:spPr>
          <a:xfrm>
            <a:off x="1786926" y="5967279"/>
            <a:ext cx="1786268" cy="888591"/>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val="0"/>
              </a:ext>
            </a:extLst>
          </a:blip>
          <a:srcRect r="50883"/>
          <a:stretch/>
        </p:blipFill>
        <p:spPr>
          <a:xfrm>
            <a:off x="0" y="5965601"/>
            <a:ext cx="1786925" cy="890269"/>
          </a:xfrm>
          <a:prstGeom prst="rect">
            <a:avLst/>
          </a:prstGeom>
        </p:spPr>
      </p:pic>
      <p:sp>
        <p:nvSpPr>
          <p:cNvPr id="10" name="Rectangle 9"/>
          <p:cNvSpPr/>
          <p:nvPr userDrawn="1"/>
        </p:nvSpPr>
        <p:spPr>
          <a:xfrm>
            <a:off x="3573194" y="5965601"/>
            <a:ext cx="8618806" cy="890269"/>
          </a:xfrm>
          <a:prstGeom prst="rect">
            <a:avLst/>
          </a:prstGeom>
          <a:solidFill>
            <a:srgbClr val="1A0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594258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16E74C-5E5E-4639-97BD-9A1A4E02207D}" type="datetimeFigureOut">
              <a:rPr lang="en-GB" smtClean="0"/>
              <a:t>09/03/2021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D28C0E-F30D-436A-B7CE-DB81F54BC5A7}" type="slidenum">
              <a:rPr lang="en-GB" smtClean="0"/>
              <a:t>‹#›</a:t>
            </a:fld>
            <a:endParaRPr lang="en-GB"/>
          </a:p>
        </p:txBody>
      </p:sp>
    </p:spTree>
    <p:extLst>
      <p:ext uri="{BB962C8B-B14F-4D97-AF65-F5344CB8AC3E}">
        <p14:creationId xmlns:p14="http://schemas.microsoft.com/office/powerpoint/2010/main" val="1222377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16E74C-5E5E-4639-97BD-9A1A4E02207D}" type="datetimeFigureOut">
              <a:rPr lang="en-GB" smtClean="0"/>
              <a:t>09/03/2021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D28C0E-F30D-436A-B7CE-DB81F54BC5A7}" type="slidenum">
              <a:rPr lang="en-GB" smtClean="0"/>
              <a:t>‹#›</a:t>
            </a:fld>
            <a:endParaRPr lang="en-GB"/>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l="49259" r="1549"/>
          <a:stretch/>
        </p:blipFill>
        <p:spPr>
          <a:xfrm>
            <a:off x="1786926" y="5967279"/>
            <a:ext cx="1786268" cy="888591"/>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val="0"/>
              </a:ext>
            </a:extLst>
          </a:blip>
          <a:srcRect r="50883"/>
          <a:stretch/>
        </p:blipFill>
        <p:spPr>
          <a:xfrm>
            <a:off x="0" y="5965601"/>
            <a:ext cx="1786925" cy="890269"/>
          </a:xfrm>
          <a:prstGeom prst="rect">
            <a:avLst/>
          </a:prstGeom>
        </p:spPr>
      </p:pic>
      <p:sp>
        <p:nvSpPr>
          <p:cNvPr id="10" name="Rectangle 9"/>
          <p:cNvSpPr/>
          <p:nvPr userDrawn="1"/>
        </p:nvSpPr>
        <p:spPr>
          <a:xfrm>
            <a:off x="3573194" y="5965601"/>
            <a:ext cx="8618806" cy="890269"/>
          </a:xfrm>
          <a:prstGeom prst="rect">
            <a:avLst/>
          </a:prstGeom>
          <a:solidFill>
            <a:srgbClr val="1A0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58363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16E74C-5E5E-4639-97BD-9A1A4E02207D}" type="datetimeFigureOut">
              <a:rPr lang="en-GB" smtClean="0"/>
              <a:t>09/03/2021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D28C0E-F30D-436A-B7CE-DB81F54BC5A7}" type="slidenum">
              <a:rPr lang="en-GB" smtClean="0"/>
              <a:t>‹#›</a:t>
            </a:fld>
            <a:endParaRPr lang="en-GB"/>
          </a:p>
        </p:txBody>
      </p:sp>
    </p:spTree>
    <p:extLst>
      <p:ext uri="{BB962C8B-B14F-4D97-AF65-F5344CB8AC3E}">
        <p14:creationId xmlns:p14="http://schemas.microsoft.com/office/powerpoint/2010/main" val="2964603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16E74C-5E5E-4639-97BD-9A1A4E02207D}" type="datetimeFigureOut">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D28C0E-F30D-436A-B7CE-DB81F54BC5A7}" type="slidenum">
              <a:rPr lang="en-GB" smtClean="0"/>
              <a:t>‹#›</a:t>
            </a:fld>
            <a:endParaRPr lang="en-GB"/>
          </a:p>
        </p:txBody>
      </p:sp>
    </p:spTree>
    <p:extLst>
      <p:ext uri="{BB962C8B-B14F-4D97-AF65-F5344CB8AC3E}">
        <p14:creationId xmlns:p14="http://schemas.microsoft.com/office/powerpoint/2010/main" val="591836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16E74C-5E5E-4639-97BD-9A1A4E02207D}" type="datetimeFigureOut">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D28C0E-F30D-436A-B7CE-DB81F54BC5A7}" type="slidenum">
              <a:rPr lang="en-GB" smtClean="0"/>
              <a:t>‹#›</a:t>
            </a:fld>
            <a:endParaRPr lang="en-GB"/>
          </a:p>
        </p:txBody>
      </p:sp>
    </p:spTree>
    <p:extLst>
      <p:ext uri="{BB962C8B-B14F-4D97-AF65-F5344CB8AC3E}">
        <p14:creationId xmlns:p14="http://schemas.microsoft.com/office/powerpoint/2010/main" val="207984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16E74C-5E5E-4639-97BD-9A1A4E02207D}" type="datetimeFigureOut">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D28C0E-F30D-436A-B7CE-DB81F54BC5A7}" type="slidenum">
              <a:rPr lang="en-GB" smtClean="0"/>
              <a:t>‹#›</a:t>
            </a:fld>
            <a:endParaRPr lang="en-GB"/>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49259" r="1549"/>
          <a:stretch/>
        </p:blipFill>
        <p:spPr>
          <a:xfrm>
            <a:off x="1786926" y="5967279"/>
            <a:ext cx="1786268" cy="888591"/>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val="0"/>
              </a:ext>
            </a:extLst>
          </a:blip>
          <a:srcRect r="50883"/>
          <a:stretch/>
        </p:blipFill>
        <p:spPr>
          <a:xfrm>
            <a:off x="0" y="5965601"/>
            <a:ext cx="1786925" cy="890269"/>
          </a:xfrm>
          <a:prstGeom prst="rect">
            <a:avLst/>
          </a:prstGeom>
        </p:spPr>
      </p:pic>
      <p:sp>
        <p:nvSpPr>
          <p:cNvPr id="9" name="Rectangle 8"/>
          <p:cNvSpPr/>
          <p:nvPr userDrawn="1"/>
        </p:nvSpPr>
        <p:spPr>
          <a:xfrm>
            <a:off x="3573194" y="5965601"/>
            <a:ext cx="8618806" cy="890269"/>
          </a:xfrm>
          <a:prstGeom prst="rect">
            <a:avLst/>
          </a:prstGeom>
          <a:solidFill>
            <a:srgbClr val="1A0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079440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16E74C-5E5E-4639-97BD-9A1A4E02207D}" type="datetimeFigureOut">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D28C0E-F30D-436A-B7CE-DB81F54BC5A7}" type="slidenum">
              <a:rPr lang="en-GB" smtClean="0"/>
              <a:t>‹#›</a:t>
            </a:fld>
            <a:endParaRPr lang="en-GB"/>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49259" r="1549"/>
          <a:stretch/>
        </p:blipFill>
        <p:spPr>
          <a:xfrm>
            <a:off x="10414108" y="5967279"/>
            <a:ext cx="1786268" cy="888591"/>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val="0"/>
              </a:ext>
            </a:extLst>
          </a:blip>
          <a:srcRect r="50883"/>
          <a:stretch/>
        </p:blipFill>
        <p:spPr>
          <a:xfrm>
            <a:off x="8627182" y="5965601"/>
            <a:ext cx="1786925" cy="890269"/>
          </a:xfrm>
          <a:prstGeom prst="rect">
            <a:avLst/>
          </a:prstGeom>
        </p:spPr>
      </p:pic>
    </p:spTree>
    <p:extLst>
      <p:ext uri="{BB962C8B-B14F-4D97-AF65-F5344CB8AC3E}">
        <p14:creationId xmlns:p14="http://schemas.microsoft.com/office/powerpoint/2010/main" val="388232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16E74C-5E5E-4639-97BD-9A1A4E02207D}" type="datetimeFigureOut">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D28C0E-F30D-436A-B7CE-DB81F54BC5A7}" type="slidenum">
              <a:rPr lang="en-GB" smtClean="0"/>
              <a:t>‹#›</a:t>
            </a:fld>
            <a:endParaRPr lang="en-GB"/>
          </a:p>
        </p:txBody>
      </p:sp>
    </p:spTree>
    <p:extLst>
      <p:ext uri="{BB962C8B-B14F-4D97-AF65-F5344CB8AC3E}">
        <p14:creationId xmlns:p14="http://schemas.microsoft.com/office/powerpoint/2010/main" val="2194500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16E74C-5E5E-4639-97BD-9A1A4E02207D}" type="datetimeFigureOut">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D28C0E-F30D-436A-B7CE-DB81F54BC5A7}" type="slidenum">
              <a:rPr lang="en-GB" smtClean="0"/>
              <a:t>‹#›</a:t>
            </a:fld>
            <a:endParaRPr lang="en-GB"/>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49259" r="1549"/>
          <a:stretch/>
        </p:blipFill>
        <p:spPr>
          <a:xfrm>
            <a:off x="10715612" y="17052"/>
            <a:ext cx="1484764" cy="738606"/>
          </a:xfrm>
          <a:prstGeom prst="rect">
            <a:avLst/>
          </a:prstGeom>
        </p:spPr>
      </p:pic>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r="50883"/>
          <a:stretch/>
        </p:blipFill>
        <p:spPr>
          <a:xfrm>
            <a:off x="9233593" y="15373"/>
            <a:ext cx="1485311" cy="740001"/>
          </a:xfrm>
          <a:prstGeom prst="rect">
            <a:avLst/>
          </a:prstGeom>
        </p:spPr>
      </p:pic>
    </p:spTree>
    <p:extLst>
      <p:ext uri="{BB962C8B-B14F-4D97-AF65-F5344CB8AC3E}">
        <p14:creationId xmlns:p14="http://schemas.microsoft.com/office/powerpoint/2010/main" val="4160625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16E74C-5E5E-4639-97BD-9A1A4E02207D}" type="datetimeFigureOut">
              <a:rPr lang="en-GB" smtClean="0"/>
              <a:t>09/03/2021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D28C0E-F30D-436A-B7CE-DB81F54BC5A7}" type="slidenum">
              <a:rPr lang="en-GB" smtClean="0"/>
              <a:t>‹#›</a:t>
            </a:fld>
            <a:endParaRPr lang="en-GB"/>
          </a:p>
        </p:txBody>
      </p:sp>
    </p:spTree>
    <p:extLst>
      <p:ext uri="{BB962C8B-B14F-4D97-AF65-F5344CB8AC3E}">
        <p14:creationId xmlns:p14="http://schemas.microsoft.com/office/powerpoint/2010/main" val="414340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16E74C-5E5E-4639-97BD-9A1A4E02207D}" type="datetimeFigureOut">
              <a:rPr lang="en-GB" smtClean="0"/>
              <a:t>09/03/2021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D28C0E-F30D-436A-B7CE-DB81F54BC5A7}" type="slidenum">
              <a:rPr lang="en-GB" smtClean="0"/>
              <a:t>‹#›</a:t>
            </a:fld>
            <a:endParaRPr lang="en-GB"/>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l="49259" r="1549"/>
          <a:stretch/>
        </p:blipFill>
        <p:spPr>
          <a:xfrm>
            <a:off x="1786926" y="5967279"/>
            <a:ext cx="1786268" cy="888591"/>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val="0"/>
              </a:ext>
            </a:extLst>
          </a:blip>
          <a:srcRect r="50883"/>
          <a:stretch/>
        </p:blipFill>
        <p:spPr>
          <a:xfrm>
            <a:off x="0" y="5965601"/>
            <a:ext cx="1786925" cy="890269"/>
          </a:xfrm>
          <a:prstGeom prst="rect">
            <a:avLst/>
          </a:prstGeom>
        </p:spPr>
      </p:pic>
      <p:sp>
        <p:nvSpPr>
          <p:cNvPr id="10" name="Rectangle 9"/>
          <p:cNvSpPr/>
          <p:nvPr userDrawn="1"/>
        </p:nvSpPr>
        <p:spPr>
          <a:xfrm>
            <a:off x="3573194" y="5965601"/>
            <a:ext cx="8618806" cy="890269"/>
          </a:xfrm>
          <a:prstGeom prst="rect">
            <a:avLst/>
          </a:prstGeom>
          <a:solidFill>
            <a:srgbClr val="1A0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906973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416E74C-5E5E-4639-97BD-9A1A4E02207D}" type="datetimeFigureOut">
              <a:rPr lang="en-GB" smtClean="0"/>
              <a:t>09/03/2021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5D28C0E-F30D-436A-B7CE-DB81F54BC5A7}" type="slidenum">
              <a:rPr lang="en-GB" smtClean="0"/>
              <a:t>‹#›</a:t>
            </a:fld>
            <a:endParaRPr lang="en-GB"/>
          </a:p>
        </p:txBody>
      </p:sp>
    </p:spTree>
    <p:extLst>
      <p:ext uri="{BB962C8B-B14F-4D97-AF65-F5344CB8AC3E}">
        <p14:creationId xmlns:p14="http://schemas.microsoft.com/office/powerpoint/2010/main" val="1257116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GB"/>
          </a:p>
        </p:txBody>
      </p:sp>
      <p:sp>
        <p:nvSpPr>
          <p:cNvPr id="3" name="Date Placeholder 2"/>
          <p:cNvSpPr>
            <a:spLocks noGrp="1"/>
          </p:cNvSpPr>
          <p:nvPr>
            <p:ph type="dt" sz="half" idx="10"/>
          </p:nvPr>
        </p:nvSpPr>
        <p:spPr/>
        <p:txBody>
          <a:bodyPr/>
          <a:lstStyle/>
          <a:p>
            <a:fld id="{B416E74C-5E5E-4639-97BD-9A1A4E02207D}" type="datetimeFigureOut">
              <a:rPr lang="en-GB" smtClean="0"/>
              <a:t>09/03/2021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5D28C0E-F30D-436A-B7CE-DB81F54BC5A7}" type="slidenum">
              <a:rPr lang="en-GB" smtClean="0"/>
              <a:t>‹#›</a:t>
            </a:fld>
            <a:endParaRPr lang="en-GB"/>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val="0"/>
              </a:ext>
            </a:extLst>
          </a:blip>
          <a:srcRect l="49259" r="1549"/>
          <a:stretch/>
        </p:blipFill>
        <p:spPr>
          <a:xfrm>
            <a:off x="1786926" y="5967279"/>
            <a:ext cx="1786268" cy="88859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val="0"/>
              </a:ext>
            </a:extLst>
          </a:blip>
          <a:srcRect r="50883"/>
          <a:stretch/>
        </p:blipFill>
        <p:spPr>
          <a:xfrm>
            <a:off x="0" y="5965601"/>
            <a:ext cx="1786925" cy="890269"/>
          </a:xfrm>
          <a:prstGeom prst="rect">
            <a:avLst/>
          </a:prstGeom>
        </p:spPr>
      </p:pic>
      <p:sp>
        <p:nvSpPr>
          <p:cNvPr id="11" name="Rectangle 10"/>
          <p:cNvSpPr/>
          <p:nvPr userDrawn="1"/>
        </p:nvSpPr>
        <p:spPr>
          <a:xfrm>
            <a:off x="3573194" y="5965601"/>
            <a:ext cx="8618806" cy="890269"/>
          </a:xfrm>
          <a:prstGeom prst="rect">
            <a:avLst/>
          </a:prstGeom>
          <a:solidFill>
            <a:srgbClr val="1A0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176689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6E74C-5E5E-4639-97BD-9A1A4E02207D}" type="datetimeFigureOut">
              <a:rPr lang="en-GB" smtClean="0"/>
              <a:t>09/03/2021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D28C0E-F30D-436A-B7CE-DB81F54BC5A7}" type="slidenum">
              <a:rPr lang="en-GB" smtClean="0"/>
              <a:t>‹#›</a:t>
            </a:fld>
            <a:endParaRPr lang="en-GB"/>
          </a:p>
        </p:txBody>
      </p:sp>
    </p:spTree>
    <p:extLst>
      <p:ext uri="{BB962C8B-B14F-4D97-AF65-F5344CB8AC3E}">
        <p14:creationId xmlns:p14="http://schemas.microsoft.com/office/powerpoint/2010/main" val="2703926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65" r:id="rId5"/>
    <p:sldLayoutId id="2147483651" r:id="rId6"/>
    <p:sldLayoutId id="2147483652" r:id="rId7"/>
    <p:sldLayoutId id="2147483653" r:id="rId8"/>
    <p:sldLayoutId id="2147483654" r:id="rId9"/>
    <p:sldLayoutId id="2147483661" r:id="rId10"/>
    <p:sldLayoutId id="2147483655" r:id="rId11"/>
    <p:sldLayoutId id="2147483656" r:id="rId12"/>
    <p:sldLayoutId id="2147483662" r:id="rId13"/>
    <p:sldLayoutId id="2147483657" r:id="rId14"/>
    <p:sldLayoutId id="2147483663" r:id="rId15"/>
    <p:sldLayoutId id="2147483658" r:id="rId16"/>
    <p:sldLayoutId id="2147483659" r:id="rId1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hyperlink" Target="http://www.learnhigher.ac.uk/writing-for-university/report-writing/whats-the-different-between-reports-and-essays/"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www.phrasebank.manchester.ac.uk/"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liveplymouthac.sharepoint.com/sites/x77"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iopscience.iop.org/article/10.1088/1757-899X/260/1/012040" TargetMode="External"/><Relationship Id="rId2" Type="http://schemas.openxmlformats.org/officeDocument/2006/relationships/hyperlink" Target="https://iopscience.iop.org/article/10.1088/1757-899X/322/5/052005"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citethemrightonline.com.plymouth.idm.oclc.or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www.plymouth.ac.uk/learn"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liveplymouthac.sharepoint.com/sites/x77"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bit.ly/3iuuDoo"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youtu.be/PJiMjSscgk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16343" y="4034774"/>
            <a:ext cx="5256584" cy="2489611"/>
          </a:xfrm>
        </p:spPr>
        <p:txBody>
          <a:bodyPr/>
          <a:lstStyle/>
          <a:p>
            <a:r>
              <a:rPr lang="en-GB" sz="3200">
                <a:solidFill>
                  <a:schemeClr val="tx1"/>
                </a:solidFill>
              </a:rPr>
              <a:t>Dr Jason Truscott</a:t>
            </a:r>
          </a:p>
          <a:p>
            <a:r>
              <a:rPr lang="en-GB" sz="3200">
                <a:solidFill>
                  <a:schemeClr val="tx1"/>
                </a:solidFill>
              </a:rPr>
              <a:t>Student Learning Services</a:t>
            </a:r>
          </a:p>
        </p:txBody>
      </p:sp>
      <p:pic>
        <p:nvPicPr>
          <p:cNvPr id="4" name="Picture 3"/>
          <p:cNvPicPr>
            <a:picLocks noChangeAspect="1"/>
          </p:cNvPicPr>
          <p:nvPr/>
        </p:nvPicPr>
        <p:blipFill rotWithShape="1">
          <a:blip r:embed="rId3"/>
          <a:srcRect l="24178" t="2335"/>
          <a:stretch/>
        </p:blipFill>
        <p:spPr>
          <a:xfrm>
            <a:off x="3650343" y="1175657"/>
            <a:ext cx="6322272" cy="4619582"/>
          </a:xfrm>
          <a:prstGeom prst="rect">
            <a:avLst/>
          </a:prstGeom>
        </p:spPr>
      </p:pic>
      <p:sp>
        <p:nvSpPr>
          <p:cNvPr id="2" name="Title 1"/>
          <p:cNvSpPr>
            <a:spLocks noGrp="1"/>
          </p:cNvSpPr>
          <p:nvPr>
            <p:ph type="ctrTitle"/>
          </p:nvPr>
        </p:nvSpPr>
        <p:spPr>
          <a:xfrm>
            <a:off x="345996" y="1062761"/>
            <a:ext cx="7566212" cy="1521474"/>
          </a:xfrm>
        </p:spPr>
        <p:txBody>
          <a:bodyPr>
            <a:normAutofit fontScale="90000"/>
          </a:bodyPr>
          <a:lstStyle/>
          <a:p>
            <a:r>
              <a:rPr lang="en-GB" dirty="0">
                <a:ea typeface="+mj-lt"/>
                <a:cs typeface="+mj-lt"/>
              </a:rPr>
              <a:t>Report writing &amp;</a:t>
            </a:r>
            <a:br>
              <a:rPr lang="en-GB" dirty="0">
                <a:ea typeface="+mj-lt"/>
                <a:cs typeface="+mj-lt"/>
              </a:rPr>
            </a:br>
            <a:r>
              <a:rPr lang="en-GB" dirty="0">
                <a:ea typeface="+mj-lt"/>
                <a:cs typeface="+mj-lt"/>
              </a:rPr>
              <a:t>Critical thinking</a:t>
            </a:r>
            <a:br>
              <a:rPr lang="en-GB" dirty="0">
                <a:ea typeface="+mj-lt"/>
                <a:cs typeface="+mj-lt"/>
              </a:rPr>
            </a:br>
            <a:r>
              <a:rPr lang="en-GB" sz="3100" dirty="0"/>
              <a:t>PROJ324/325</a:t>
            </a:r>
            <a:endParaRPr lang="en-US" sz="3100" dirty="0">
              <a:cs typeface="Calibri Light"/>
            </a:endParaRPr>
          </a:p>
        </p:txBody>
      </p:sp>
    </p:spTree>
    <p:extLst>
      <p:ext uri="{BB962C8B-B14F-4D97-AF65-F5344CB8AC3E}">
        <p14:creationId xmlns:p14="http://schemas.microsoft.com/office/powerpoint/2010/main" val="1399621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a:spLocks noChangeArrowheads="1"/>
          </p:cNvSpPr>
          <p:nvPr/>
        </p:nvSpPr>
        <p:spPr bwMode="auto">
          <a:xfrm>
            <a:off x="7338836" y="1348847"/>
            <a:ext cx="2453822" cy="58477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GB" sz="3200">
                <a:solidFill>
                  <a:srgbClr val="002142"/>
                </a:solidFill>
                <a:latin typeface="Arial" pitchFamily="34" charset="0"/>
                <a:cs typeface="Arial" pitchFamily="34" charset="0"/>
              </a:rPr>
              <a:t>Analysis</a:t>
            </a:r>
          </a:p>
        </p:txBody>
      </p:sp>
      <p:sp>
        <p:nvSpPr>
          <p:cNvPr id="2" name="Title 1"/>
          <p:cNvSpPr>
            <a:spLocks noGrp="1"/>
          </p:cNvSpPr>
          <p:nvPr>
            <p:ph type="title"/>
          </p:nvPr>
        </p:nvSpPr>
        <p:spPr/>
        <p:txBody>
          <a:bodyPr/>
          <a:lstStyle/>
          <a:p>
            <a:r>
              <a:rPr lang="en-GB"/>
              <a:t>Thinking critically</a:t>
            </a:r>
          </a:p>
        </p:txBody>
      </p:sp>
      <p:sp>
        <p:nvSpPr>
          <p:cNvPr id="5" name="Text Box 2"/>
          <p:cNvSpPr txBox="1">
            <a:spLocks noChangeArrowheads="1"/>
          </p:cNvSpPr>
          <p:nvPr/>
        </p:nvSpPr>
        <p:spPr bwMode="auto">
          <a:xfrm>
            <a:off x="2720108" y="4119464"/>
            <a:ext cx="1274895" cy="461665"/>
          </a:xfrm>
          <a:prstGeom prst="rect">
            <a:avLst/>
          </a:prstGeom>
          <a:noFill/>
          <a:ln w="9525">
            <a:noFill/>
            <a:miter lim="800000"/>
            <a:headEnd/>
            <a:tailEnd/>
          </a:ln>
        </p:spPr>
        <p:txBody>
          <a:bodyPr wrap="square">
            <a:spAutoFit/>
          </a:bodyPr>
          <a:lstStyle/>
          <a:p>
            <a:pPr eaLnBrk="0" hangingPunct="0">
              <a:spcBef>
                <a:spcPct val="50000"/>
              </a:spcBef>
            </a:pPr>
            <a:r>
              <a:rPr lang="en-US" sz="2400" b="1">
                <a:solidFill>
                  <a:srgbClr val="002142"/>
                </a:solidFill>
                <a:latin typeface="Arial" pitchFamily="34" charset="0"/>
                <a:cs typeface="Arial" pitchFamily="34" charset="0"/>
              </a:rPr>
              <a:t>What?</a:t>
            </a:r>
          </a:p>
        </p:txBody>
      </p:sp>
      <p:sp>
        <p:nvSpPr>
          <p:cNvPr id="6" name="Text Box 3"/>
          <p:cNvSpPr txBox="1">
            <a:spLocks noChangeArrowheads="1"/>
          </p:cNvSpPr>
          <p:nvPr/>
        </p:nvSpPr>
        <p:spPr bwMode="auto">
          <a:xfrm>
            <a:off x="2636243" y="3421884"/>
            <a:ext cx="1575402" cy="461665"/>
          </a:xfrm>
          <a:prstGeom prst="rect">
            <a:avLst/>
          </a:prstGeom>
          <a:noFill/>
          <a:ln w="9525">
            <a:noFill/>
            <a:miter lim="800000"/>
            <a:headEnd/>
            <a:tailEnd/>
          </a:ln>
        </p:spPr>
        <p:txBody>
          <a:bodyPr wrap="square">
            <a:spAutoFit/>
          </a:bodyPr>
          <a:lstStyle/>
          <a:p>
            <a:pPr eaLnBrk="0" hangingPunct="0">
              <a:spcBef>
                <a:spcPct val="50000"/>
              </a:spcBef>
            </a:pPr>
            <a:r>
              <a:rPr lang="en-US" sz="2400" b="1">
                <a:solidFill>
                  <a:srgbClr val="002142"/>
                </a:solidFill>
                <a:latin typeface="Arial" pitchFamily="34" charset="0"/>
                <a:cs typeface="Arial" pitchFamily="34" charset="0"/>
              </a:rPr>
              <a:t>When?</a:t>
            </a:r>
          </a:p>
        </p:txBody>
      </p:sp>
      <p:sp>
        <p:nvSpPr>
          <p:cNvPr id="7" name="Text Box 4"/>
          <p:cNvSpPr txBox="1">
            <a:spLocks noChangeArrowheads="1"/>
          </p:cNvSpPr>
          <p:nvPr/>
        </p:nvSpPr>
        <p:spPr bwMode="auto">
          <a:xfrm>
            <a:off x="2773230" y="2769280"/>
            <a:ext cx="1168653" cy="461665"/>
          </a:xfrm>
          <a:prstGeom prst="rect">
            <a:avLst/>
          </a:prstGeom>
          <a:noFill/>
          <a:ln w="9525">
            <a:noFill/>
            <a:miter lim="800000"/>
            <a:headEnd/>
            <a:tailEnd/>
          </a:ln>
        </p:spPr>
        <p:txBody>
          <a:bodyPr wrap="square">
            <a:spAutoFit/>
          </a:bodyPr>
          <a:lstStyle/>
          <a:p>
            <a:pPr eaLnBrk="0" hangingPunct="0">
              <a:spcBef>
                <a:spcPct val="50000"/>
              </a:spcBef>
            </a:pPr>
            <a:r>
              <a:rPr lang="en-US" sz="2400" b="1">
                <a:solidFill>
                  <a:srgbClr val="002142"/>
                </a:solidFill>
                <a:latin typeface="Arial" pitchFamily="34" charset="0"/>
                <a:cs typeface="Arial" pitchFamily="34" charset="0"/>
              </a:rPr>
              <a:t>Who?</a:t>
            </a:r>
          </a:p>
        </p:txBody>
      </p:sp>
      <p:sp>
        <p:nvSpPr>
          <p:cNvPr id="8" name="Text Box 5"/>
          <p:cNvSpPr txBox="1">
            <a:spLocks noChangeArrowheads="1"/>
          </p:cNvSpPr>
          <p:nvPr/>
        </p:nvSpPr>
        <p:spPr bwMode="auto">
          <a:xfrm>
            <a:off x="3021020" y="2201267"/>
            <a:ext cx="1515054" cy="461665"/>
          </a:xfrm>
          <a:prstGeom prst="rect">
            <a:avLst/>
          </a:prstGeom>
          <a:noFill/>
          <a:ln w="9525">
            <a:noFill/>
            <a:miter lim="800000"/>
            <a:headEnd/>
            <a:tailEnd/>
          </a:ln>
        </p:spPr>
        <p:txBody>
          <a:bodyPr wrap="square">
            <a:spAutoFit/>
          </a:bodyPr>
          <a:lstStyle/>
          <a:p>
            <a:pPr eaLnBrk="0" hangingPunct="0">
              <a:spcBef>
                <a:spcPct val="50000"/>
              </a:spcBef>
            </a:pPr>
            <a:r>
              <a:rPr lang="en-US" sz="2400" b="1">
                <a:solidFill>
                  <a:srgbClr val="002142"/>
                </a:solidFill>
                <a:latin typeface="Arial" pitchFamily="34" charset="0"/>
                <a:cs typeface="Arial" pitchFamily="34" charset="0"/>
              </a:rPr>
              <a:t>Where?</a:t>
            </a:r>
          </a:p>
        </p:txBody>
      </p:sp>
      <p:sp>
        <p:nvSpPr>
          <p:cNvPr id="10" name="Text Box 7"/>
          <p:cNvSpPr txBox="1">
            <a:spLocks noChangeArrowheads="1"/>
          </p:cNvSpPr>
          <p:nvPr/>
        </p:nvSpPr>
        <p:spPr bwMode="auto">
          <a:xfrm>
            <a:off x="8240786" y="2924945"/>
            <a:ext cx="1423246" cy="461665"/>
          </a:xfrm>
          <a:prstGeom prst="rect">
            <a:avLst/>
          </a:prstGeom>
          <a:noFill/>
          <a:ln w="9525">
            <a:noFill/>
            <a:miter lim="800000"/>
            <a:headEnd/>
            <a:tailEnd/>
          </a:ln>
        </p:spPr>
        <p:txBody>
          <a:bodyPr wrap="square">
            <a:spAutoFit/>
          </a:bodyPr>
          <a:lstStyle/>
          <a:p>
            <a:pPr eaLnBrk="0" hangingPunct="0">
              <a:spcBef>
                <a:spcPct val="50000"/>
              </a:spcBef>
            </a:pPr>
            <a:r>
              <a:rPr lang="en-US" sz="2400" b="1">
                <a:solidFill>
                  <a:srgbClr val="002142"/>
                </a:solidFill>
                <a:latin typeface="Arial" pitchFamily="34" charset="0"/>
                <a:cs typeface="Arial" pitchFamily="34" charset="0"/>
              </a:rPr>
              <a:t>How?</a:t>
            </a:r>
          </a:p>
        </p:txBody>
      </p:sp>
      <p:sp>
        <p:nvSpPr>
          <p:cNvPr id="11" name="Text Box 8"/>
          <p:cNvSpPr txBox="1">
            <a:spLocks noChangeArrowheads="1"/>
          </p:cNvSpPr>
          <p:nvPr/>
        </p:nvSpPr>
        <p:spPr bwMode="auto">
          <a:xfrm>
            <a:off x="8016065" y="2204865"/>
            <a:ext cx="1285076" cy="461665"/>
          </a:xfrm>
          <a:prstGeom prst="rect">
            <a:avLst/>
          </a:prstGeom>
          <a:noFill/>
          <a:ln w="9525">
            <a:noFill/>
            <a:miter lim="800000"/>
            <a:headEnd/>
            <a:tailEnd/>
          </a:ln>
        </p:spPr>
        <p:txBody>
          <a:bodyPr wrap="square">
            <a:spAutoFit/>
          </a:bodyPr>
          <a:lstStyle/>
          <a:p>
            <a:pPr eaLnBrk="0" hangingPunct="0">
              <a:spcBef>
                <a:spcPct val="50000"/>
              </a:spcBef>
            </a:pPr>
            <a:r>
              <a:rPr lang="en-US" sz="2400" b="1">
                <a:solidFill>
                  <a:srgbClr val="002142"/>
                </a:solidFill>
                <a:latin typeface="Arial" pitchFamily="34" charset="0"/>
                <a:cs typeface="Arial" pitchFamily="34" charset="0"/>
              </a:rPr>
              <a:t>Why?</a:t>
            </a:r>
          </a:p>
        </p:txBody>
      </p:sp>
      <p:sp>
        <p:nvSpPr>
          <p:cNvPr id="12" name="Text Box 9"/>
          <p:cNvSpPr txBox="1">
            <a:spLocks noChangeArrowheads="1"/>
          </p:cNvSpPr>
          <p:nvPr/>
        </p:nvSpPr>
        <p:spPr bwMode="auto">
          <a:xfrm>
            <a:off x="8190849" y="3678666"/>
            <a:ext cx="1820524" cy="461665"/>
          </a:xfrm>
          <a:prstGeom prst="rect">
            <a:avLst/>
          </a:prstGeom>
          <a:noFill/>
          <a:ln w="9525">
            <a:noFill/>
            <a:miter lim="800000"/>
            <a:headEnd/>
            <a:tailEnd/>
          </a:ln>
        </p:spPr>
        <p:txBody>
          <a:bodyPr wrap="square">
            <a:spAutoFit/>
          </a:bodyPr>
          <a:lstStyle/>
          <a:p>
            <a:pPr eaLnBrk="0" hangingPunct="0">
              <a:spcBef>
                <a:spcPct val="50000"/>
              </a:spcBef>
            </a:pPr>
            <a:r>
              <a:rPr lang="en-US" sz="2400" b="1">
                <a:solidFill>
                  <a:srgbClr val="002142"/>
                </a:solidFill>
                <a:latin typeface="Arial" pitchFamily="34" charset="0"/>
                <a:cs typeface="Arial" pitchFamily="34" charset="0"/>
              </a:rPr>
              <a:t>What if?</a:t>
            </a:r>
          </a:p>
        </p:txBody>
      </p:sp>
      <p:sp>
        <p:nvSpPr>
          <p:cNvPr id="13" name="Line 13"/>
          <p:cNvSpPr>
            <a:spLocks noChangeShapeType="1"/>
          </p:cNvSpPr>
          <p:nvPr/>
        </p:nvSpPr>
        <p:spPr bwMode="auto">
          <a:xfrm flipH="1">
            <a:off x="4175163" y="3909499"/>
            <a:ext cx="1329815" cy="337279"/>
          </a:xfrm>
          <a:prstGeom prst="line">
            <a:avLst/>
          </a:prstGeom>
          <a:noFill/>
          <a:ln w="38100">
            <a:solidFill>
              <a:srgbClr val="002142"/>
            </a:solidFill>
            <a:round/>
            <a:headEnd/>
            <a:tailEnd type="triangle" w="med" len="med"/>
          </a:ln>
        </p:spPr>
        <p:txBody>
          <a:bodyPr wrap="none" anchor="ctr"/>
          <a:lstStyle/>
          <a:p>
            <a:endParaRPr lang="en-GB" sz="2800">
              <a:latin typeface="Arial" pitchFamily="34" charset="0"/>
              <a:cs typeface="Arial" pitchFamily="34" charset="0"/>
            </a:endParaRPr>
          </a:p>
        </p:txBody>
      </p:sp>
      <p:sp>
        <p:nvSpPr>
          <p:cNvPr id="14" name="Line 14"/>
          <p:cNvSpPr>
            <a:spLocks noChangeShapeType="1"/>
          </p:cNvSpPr>
          <p:nvPr/>
        </p:nvSpPr>
        <p:spPr bwMode="auto">
          <a:xfrm flipH="1" flipV="1">
            <a:off x="4161477" y="3599528"/>
            <a:ext cx="1174803" cy="36693"/>
          </a:xfrm>
          <a:prstGeom prst="line">
            <a:avLst/>
          </a:prstGeom>
          <a:noFill/>
          <a:ln w="38100">
            <a:solidFill>
              <a:srgbClr val="002142"/>
            </a:solidFill>
            <a:round/>
            <a:headEnd/>
            <a:tailEnd type="triangle" w="med" len="med"/>
          </a:ln>
        </p:spPr>
        <p:txBody>
          <a:bodyPr wrap="none" anchor="ctr"/>
          <a:lstStyle/>
          <a:p>
            <a:endParaRPr lang="en-GB" sz="2800">
              <a:latin typeface="Arial" pitchFamily="34" charset="0"/>
              <a:cs typeface="Arial" pitchFamily="34" charset="0"/>
            </a:endParaRPr>
          </a:p>
        </p:txBody>
      </p:sp>
      <p:sp>
        <p:nvSpPr>
          <p:cNvPr id="15" name="Line 15"/>
          <p:cNvSpPr>
            <a:spLocks noChangeShapeType="1"/>
          </p:cNvSpPr>
          <p:nvPr/>
        </p:nvSpPr>
        <p:spPr bwMode="auto">
          <a:xfrm flipH="1" flipV="1">
            <a:off x="4192759" y="2994994"/>
            <a:ext cx="1371079" cy="474264"/>
          </a:xfrm>
          <a:prstGeom prst="line">
            <a:avLst/>
          </a:prstGeom>
          <a:noFill/>
          <a:ln w="38100">
            <a:solidFill>
              <a:srgbClr val="002142"/>
            </a:solidFill>
            <a:round/>
            <a:headEnd/>
            <a:tailEnd type="triangle" w="med" len="med"/>
          </a:ln>
        </p:spPr>
        <p:txBody>
          <a:bodyPr wrap="none" anchor="ctr"/>
          <a:lstStyle/>
          <a:p>
            <a:endParaRPr lang="en-GB" sz="2800">
              <a:latin typeface="Arial" pitchFamily="34" charset="0"/>
              <a:cs typeface="Arial" pitchFamily="34" charset="0"/>
            </a:endParaRPr>
          </a:p>
        </p:txBody>
      </p:sp>
      <p:sp>
        <p:nvSpPr>
          <p:cNvPr id="16" name="Line 16"/>
          <p:cNvSpPr>
            <a:spLocks noChangeShapeType="1"/>
          </p:cNvSpPr>
          <p:nvPr/>
        </p:nvSpPr>
        <p:spPr bwMode="auto">
          <a:xfrm flipH="1" flipV="1">
            <a:off x="4439816" y="2538441"/>
            <a:ext cx="1279302" cy="838123"/>
          </a:xfrm>
          <a:prstGeom prst="line">
            <a:avLst/>
          </a:prstGeom>
          <a:noFill/>
          <a:ln w="38100">
            <a:solidFill>
              <a:srgbClr val="002142"/>
            </a:solidFill>
            <a:round/>
            <a:headEnd/>
            <a:tailEnd type="triangle" w="med" len="med"/>
          </a:ln>
        </p:spPr>
        <p:txBody>
          <a:bodyPr wrap="none" anchor="ctr"/>
          <a:lstStyle/>
          <a:p>
            <a:endParaRPr lang="en-GB" sz="2800">
              <a:latin typeface="Arial" pitchFamily="34" charset="0"/>
              <a:cs typeface="Arial" pitchFamily="34" charset="0"/>
            </a:endParaRPr>
          </a:p>
        </p:txBody>
      </p:sp>
      <p:sp>
        <p:nvSpPr>
          <p:cNvPr id="17" name="Line 18"/>
          <p:cNvSpPr>
            <a:spLocks noChangeShapeType="1"/>
          </p:cNvSpPr>
          <p:nvPr/>
        </p:nvSpPr>
        <p:spPr bwMode="auto">
          <a:xfrm flipV="1">
            <a:off x="6552102" y="2523870"/>
            <a:ext cx="1218782" cy="593779"/>
          </a:xfrm>
          <a:prstGeom prst="line">
            <a:avLst/>
          </a:prstGeom>
          <a:noFill/>
          <a:ln w="38100">
            <a:solidFill>
              <a:srgbClr val="002142"/>
            </a:solidFill>
            <a:round/>
            <a:headEnd/>
            <a:tailEnd type="triangle" w="med" len="med"/>
          </a:ln>
        </p:spPr>
        <p:txBody>
          <a:bodyPr wrap="none" anchor="ctr"/>
          <a:lstStyle/>
          <a:p>
            <a:endParaRPr lang="en-GB" sz="2800">
              <a:latin typeface="Arial" pitchFamily="34" charset="0"/>
              <a:cs typeface="Arial" pitchFamily="34" charset="0"/>
            </a:endParaRPr>
          </a:p>
        </p:txBody>
      </p:sp>
      <p:sp>
        <p:nvSpPr>
          <p:cNvPr id="18" name="Line 19"/>
          <p:cNvSpPr>
            <a:spLocks noChangeShapeType="1"/>
          </p:cNvSpPr>
          <p:nvPr/>
        </p:nvSpPr>
        <p:spPr bwMode="auto">
          <a:xfrm flipV="1">
            <a:off x="6618843" y="3230944"/>
            <a:ext cx="1397222" cy="238311"/>
          </a:xfrm>
          <a:prstGeom prst="line">
            <a:avLst/>
          </a:prstGeom>
          <a:noFill/>
          <a:ln w="38100">
            <a:solidFill>
              <a:srgbClr val="002142"/>
            </a:solidFill>
            <a:round/>
            <a:headEnd/>
            <a:tailEnd type="triangle" w="med" len="med"/>
          </a:ln>
        </p:spPr>
        <p:txBody>
          <a:bodyPr wrap="none" anchor="ctr"/>
          <a:lstStyle/>
          <a:p>
            <a:endParaRPr lang="en-GB" sz="2800">
              <a:latin typeface="Arial" pitchFamily="34" charset="0"/>
              <a:cs typeface="Arial" pitchFamily="34" charset="0"/>
            </a:endParaRPr>
          </a:p>
        </p:txBody>
      </p:sp>
      <p:sp>
        <p:nvSpPr>
          <p:cNvPr id="19" name="Text Box 20"/>
          <p:cNvSpPr txBox="1">
            <a:spLocks noChangeArrowheads="1"/>
          </p:cNvSpPr>
          <p:nvPr/>
        </p:nvSpPr>
        <p:spPr bwMode="auto">
          <a:xfrm>
            <a:off x="6558119" y="5058622"/>
            <a:ext cx="1725557" cy="461665"/>
          </a:xfrm>
          <a:prstGeom prst="rect">
            <a:avLst/>
          </a:prstGeom>
          <a:noFill/>
          <a:ln w="9525">
            <a:noFill/>
            <a:miter lim="800000"/>
            <a:headEnd/>
            <a:tailEnd/>
          </a:ln>
        </p:spPr>
        <p:txBody>
          <a:bodyPr wrap="square">
            <a:spAutoFit/>
          </a:bodyPr>
          <a:lstStyle/>
          <a:p>
            <a:pPr eaLnBrk="0" hangingPunct="0">
              <a:spcBef>
                <a:spcPct val="50000"/>
              </a:spcBef>
            </a:pPr>
            <a:r>
              <a:rPr lang="en-US" sz="2400" b="1">
                <a:solidFill>
                  <a:srgbClr val="002142"/>
                </a:solidFill>
                <a:latin typeface="Arial" pitchFamily="34" charset="0"/>
                <a:cs typeface="Arial" pitchFamily="34" charset="0"/>
              </a:rPr>
              <a:t>So what?</a:t>
            </a:r>
          </a:p>
        </p:txBody>
      </p:sp>
      <p:sp>
        <p:nvSpPr>
          <p:cNvPr id="20" name="Text Box 21"/>
          <p:cNvSpPr txBox="1">
            <a:spLocks noChangeArrowheads="1"/>
          </p:cNvSpPr>
          <p:nvPr/>
        </p:nvSpPr>
        <p:spPr bwMode="auto">
          <a:xfrm>
            <a:off x="4222576" y="5081733"/>
            <a:ext cx="1975805" cy="461665"/>
          </a:xfrm>
          <a:prstGeom prst="rect">
            <a:avLst/>
          </a:prstGeom>
          <a:noFill/>
          <a:ln w="9525">
            <a:noFill/>
            <a:miter lim="800000"/>
            <a:headEnd/>
            <a:tailEnd/>
          </a:ln>
        </p:spPr>
        <p:txBody>
          <a:bodyPr wrap="square">
            <a:spAutoFit/>
          </a:bodyPr>
          <a:lstStyle/>
          <a:p>
            <a:pPr eaLnBrk="0" hangingPunct="0">
              <a:spcBef>
                <a:spcPct val="50000"/>
              </a:spcBef>
            </a:pPr>
            <a:r>
              <a:rPr lang="en-US" sz="2400" b="1">
                <a:solidFill>
                  <a:srgbClr val="002142"/>
                </a:solidFill>
                <a:latin typeface="Arial" pitchFamily="34" charset="0"/>
                <a:cs typeface="Arial" pitchFamily="34" charset="0"/>
              </a:rPr>
              <a:t>What next?</a:t>
            </a:r>
          </a:p>
        </p:txBody>
      </p:sp>
      <p:sp>
        <p:nvSpPr>
          <p:cNvPr id="21" name="Line 22"/>
          <p:cNvSpPr>
            <a:spLocks noChangeShapeType="1"/>
          </p:cNvSpPr>
          <p:nvPr/>
        </p:nvSpPr>
        <p:spPr bwMode="auto">
          <a:xfrm>
            <a:off x="6396663" y="4092708"/>
            <a:ext cx="488472" cy="923465"/>
          </a:xfrm>
          <a:prstGeom prst="line">
            <a:avLst/>
          </a:prstGeom>
          <a:noFill/>
          <a:ln w="38100">
            <a:solidFill>
              <a:srgbClr val="002142"/>
            </a:solidFill>
            <a:round/>
            <a:headEnd/>
            <a:tailEnd type="triangle" w="med" len="med"/>
          </a:ln>
        </p:spPr>
        <p:txBody>
          <a:bodyPr wrap="none" anchor="ctr"/>
          <a:lstStyle/>
          <a:p>
            <a:endParaRPr lang="en-GB" sz="2800">
              <a:latin typeface="Arial" pitchFamily="34" charset="0"/>
              <a:cs typeface="Arial" pitchFamily="34" charset="0"/>
            </a:endParaRPr>
          </a:p>
        </p:txBody>
      </p:sp>
      <p:sp>
        <p:nvSpPr>
          <p:cNvPr id="22" name="Line 23"/>
          <p:cNvSpPr>
            <a:spLocks noChangeShapeType="1"/>
          </p:cNvSpPr>
          <p:nvPr/>
        </p:nvSpPr>
        <p:spPr bwMode="auto">
          <a:xfrm>
            <a:off x="6663143" y="3855342"/>
            <a:ext cx="1352923" cy="28206"/>
          </a:xfrm>
          <a:prstGeom prst="line">
            <a:avLst/>
          </a:prstGeom>
          <a:noFill/>
          <a:ln w="38100">
            <a:solidFill>
              <a:srgbClr val="002142"/>
            </a:solidFill>
            <a:round/>
            <a:headEnd/>
            <a:tailEnd type="triangle" w="med" len="med"/>
          </a:ln>
        </p:spPr>
        <p:txBody>
          <a:bodyPr wrap="none" anchor="ctr"/>
          <a:lstStyle/>
          <a:p>
            <a:endParaRPr lang="en-GB" sz="2800">
              <a:latin typeface="Arial" pitchFamily="34" charset="0"/>
              <a:cs typeface="Arial" pitchFamily="34" charset="0"/>
            </a:endParaRPr>
          </a:p>
        </p:txBody>
      </p:sp>
      <p:sp>
        <p:nvSpPr>
          <p:cNvPr id="25" name="TextBox 24"/>
          <p:cNvSpPr txBox="1">
            <a:spLocks noChangeArrowheads="1"/>
          </p:cNvSpPr>
          <p:nvPr/>
        </p:nvSpPr>
        <p:spPr bwMode="auto">
          <a:xfrm>
            <a:off x="4803709" y="5877273"/>
            <a:ext cx="2681007" cy="58477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GB" sz="3200">
                <a:solidFill>
                  <a:srgbClr val="002142"/>
                </a:solidFill>
                <a:latin typeface="Arial" pitchFamily="34" charset="0"/>
                <a:cs typeface="Arial" pitchFamily="34" charset="0"/>
              </a:rPr>
              <a:t>Evaluation</a:t>
            </a:r>
          </a:p>
        </p:txBody>
      </p:sp>
      <p:sp>
        <p:nvSpPr>
          <p:cNvPr id="26" name="Line 22"/>
          <p:cNvSpPr>
            <a:spLocks noChangeShapeType="1"/>
          </p:cNvSpPr>
          <p:nvPr/>
        </p:nvSpPr>
        <p:spPr bwMode="auto">
          <a:xfrm flipH="1">
            <a:off x="5367339" y="4094583"/>
            <a:ext cx="351780" cy="944701"/>
          </a:xfrm>
          <a:prstGeom prst="line">
            <a:avLst/>
          </a:prstGeom>
          <a:noFill/>
          <a:ln w="38100">
            <a:solidFill>
              <a:srgbClr val="002142"/>
            </a:solidFill>
            <a:round/>
            <a:headEnd/>
            <a:tailEnd type="triangle" w="med" len="med"/>
          </a:ln>
        </p:spPr>
        <p:txBody>
          <a:bodyPr wrap="none" anchor="ctr"/>
          <a:lstStyle/>
          <a:p>
            <a:endParaRPr lang="en-GB" sz="2800">
              <a:latin typeface="Arial" pitchFamily="34" charset="0"/>
              <a:cs typeface="Arial" pitchFamily="34" charset="0"/>
            </a:endParaRPr>
          </a:p>
        </p:txBody>
      </p:sp>
      <p:sp>
        <p:nvSpPr>
          <p:cNvPr id="30" name="TextBox 29"/>
          <p:cNvSpPr txBox="1">
            <a:spLocks noChangeArrowheads="1"/>
          </p:cNvSpPr>
          <p:nvPr/>
        </p:nvSpPr>
        <p:spPr bwMode="auto">
          <a:xfrm>
            <a:off x="2082252" y="1340769"/>
            <a:ext cx="2453822" cy="58477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GB" sz="3200">
                <a:solidFill>
                  <a:srgbClr val="002142"/>
                </a:solidFill>
                <a:latin typeface="Arial" pitchFamily="34" charset="0"/>
                <a:cs typeface="Arial" pitchFamily="34" charset="0"/>
              </a:rPr>
              <a:t>Description</a:t>
            </a:r>
          </a:p>
        </p:txBody>
      </p:sp>
      <p:sp>
        <p:nvSpPr>
          <p:cNvPr id="3" name="Oval 2"/>
          <p:cNvSpPr/>
          <p:nvPr/>
        </p:nvSpPr>
        <p:spPr>
          <a:xfrm>
            <a:off x="5336279" y="2930030"/>
            <a:ext cx="1474196" cy="1410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Topic</a:t>
            </a:r>
          </a:p>
        </p:txBody>
      </p:sp>
      <p:sp>
        <p:nvSpPr>
          <p:cNvPr id="39" name="Right Arrow 38"/>
          <p:cNvSpPr/>
          <p:nvPr/>
        </p:nvSpPr>
        <p:spPr>
          <a:xfrm>
            <a:off x="5106588" y="1357875"/>
            <a:ext cx="1726746" cy="59549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40" name="Circular Arrow 39"/>
          <p:cNvSpPr/>
          <p:nvPr/>
        </p:nvSpPr>
        <p:spPr>
          <a:xfrm rot="5712832">
            <a:off x="6415864" y="2851699"/>
            <a:ext cx="3771460" cy="3613966"/>
          </a:xfrm>
          <a:prstGeom prst="circularArrow">
            <a:avLst>
              <a:gd name="adj1" fmla="val 9197"/>
              <a:gd name="adj2" fmla="val 1142319"/>
              <a:gd name="adj3" fmla="val 20474747"/>
              <a:gd name="adj4" fmla="val 14919214"/>
              <a:gd name="adj5" fmla="val 125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solidFill>
                <a:schemeClr val="tx1"/>
              </a:solidFill>
            </a:endParaRPr>
          </a:p>
        </p:txBody>
      </p:sp>
      <p:sp>
        <p:nvSpPr>
          <p:cNvPr id="41" name="Circular Arrow 40"/>
          <p:cNvSpPr/>
          <p:nvPr/>
        </p:nvSpPr>
        <p:spPr>
          <a:xfrm rot="9110098">
            <a:off x="1910930" y="2993260"/>
            <a:ext cx="3771460" cy="3613966"/>
          </a:xfrm>
          <a:prstGeom prst="circularArrow">
            <a:avLst>
              <a:gd name="adj1" fmla="val 9197"/>
              <a:gd name="adj2" fmla="val 1142319"/>
              <a:gd name="adj3" fmla="val 20474747"/>
              <a:gd name="adj4" fmla="val 17389955"/>
              <a:gd name="adj5" fmla="val 125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solidFill>
                <a:schemeClr val="tx1"/>
              </a:solidFill>
            </a:endParaRPr>
          </a:p>
        </p:txBody>
      </p:sp>
      <p:sp>
        <p:nvSpPr>
          <p:cNvPr id="4" name="TextBox 3"/>
          <p:cNvSpPr txBox="1"/>
          <p:nvPr/>
        </p:nvSpPr>
        <p:spPr>
          <a:xfrm>
            <a:off x="5447929" y="2424321"/>
            <a:ext cx="1244443" cy="461665"/>
          </a:xfrm>
          <a:prstGeom prst="rect">
            <a:avLst/>
          </a:prstGeom>
          <a:noFill/>
        </p:spPr>
        <p:txBody>
          <a:bodyPr wrap="none" rtlCol="0">
            <a:spAutoFit/>
          </a:bodyPr>
          <a:lstStyle/>
          <a:p>
            <a:r>
              <a:rPr lang="en-GB" sz="2400" b="1" dirty="0"/>
              <a:t>Point ‘X’</a:t>
            </a:r>
          </a:p>
        </p:txBody>
      </p:sp>
    </p:spTree>
    <p:custDataLst>
      <p:tags r:id="rId1"/>
    </p:custDataLst>
    <p:extLst>
      <p:ext uri="{BB962C8B-B14F-4D97-AF65-F5344CB8AC3E}">
        <p14:creationId xmlns:p14="http://schemas.microsoft.com/office/powerpoint/2010/main" val="38814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1000"/>
                                        <p:tgtEl>
                                          <p:spTgt spid="1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1000"/>
                                        <p:tgtEl>
                                          <p:spTgt spid="14"/>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1000"/>
                                        <p:tgtEl>
                                          <p:spTgt spid="15"/>
                                        </p:tgtEl>
                                      </p:cBhvr>
                                    </p:animEffect>
                                  </p:childTnLst>
                                </p:cTn>
                              </p:par>
                            </p:childTnLst>
                          </p:cTn>
                        </p:par>
                        <p:par>
                          <p:cTn id="25" fill="hold">
                            <p:stCondLst>
                              <p:cond delay="3000"/>
                            </p:stCondLst>
                            <p:childTnLst>
                              <p:par>
                                <p:cTn id="26" presetID="1"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1000"/>
                                        <p:tgtEl>
                                          <p:spTgt spid="16"/>
                                        </p:tgtEl>
                                      </p:cBhvr>
                                    </p:animEffect>
                                  </p:childTnLst>
                                </p:cTn>
                              </p:par>
                            </p:childTnLst>
                          </p:cTn>
                        </p:par>
                        <p:par>
                          <p:cTn id="32" fill="hold">
                            <p:stCondLst>
                              <p:cond delay="40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p:stCondLst>
                              <p:cond delay="4000"/>
                            </p:stCondLst>
                            <p:childTnLst>
                              <p:par>
                                <p:cTn id="36" presetID="22" presetClass="entr" presetSubtype="4"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1000"/>
                                        <p:tgtEl>
                                          <p:spTgt spid="17"/>
                                        </p:tgtEl>
                                      </p:cBhvr>
                                    </p:animEffect>
                                  </p:childTnLst>
                                </p:cTn>
                              </p:par>
                            </p:childTnLst>
                          </p:cTn>
                        </p:par>
                        <p:par>
                          <p:cTn id="39" fill="hold">
                            <p:stCondLst>
                              <p:cond delay="5000"/>
                            </p:stCondLst>
                            <p:childTnLst>
                              <p:par>
                                <p:cTn id="40" presetID="22" presetClass="entr" presetSubtype="4"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par>
                          <p:cTn id="43" fill="hold">
                            <p:stCondLst>
                              <p:cond delay="5500"/>
                            </p:stCondLst>
                            <p:childTnLst>
                              <p:par>
                                <p:cTn id="44" presetID="1"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par>
                          <p:cTn id="46" fill="hold">
                            <p:stCondLst>
                              <p:cond delay="5500"/>
                            </p:stCondLst>
                            <p:childTnLst>
                              <p:par>
                                <p:cTn id="47" presetID="1"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par>
                          <p:cTn id="49" fill="hold">
                            <p:stCondLst>
                              <p:cond delay="55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par>
                          <p:cTn id="53" fill="hold">
                            <p:stCondLst>
                              <p:cond delay="6500"/>
                            </p:stCondLst>
                            <p:childTnLst>
                              <p:par>
                                <p:cTn id="54" presetID="1"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1000"/>
                                        <p:tgtEl>
                                          <p:spTgt spid="22"/>
                                        </p:tgtEl>
                                      </p:cBhvr>
                                    </p:animEffect>
                                  </p:childTnLst>
                                </p:cTn>
                              </p:par>
                            </p:childTnLst>
                          </p:cTn>
                        </p:par>
                        <p:par>
                          <p:cTn id="60" fill="hold">
                            <p:stCondLst>
                              <p:cond delay="7500"/>
                            </p:stCondLst>
                            <p:childTnLst>
                              <p:par>
                                <p:cTn id="61" presetID="1" presetClass="entr" presetSubtype="0"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par>
                          <p:cTn id="63" fill="hold">
                            <p:stCondLst>
                              <p:cond delay="7500"/>
                            </p:stCondLst>
                            <p:childTnLst>
                              <p:par>
                                <p:cTn id="64" presetID="22" presetClass="entr" presetSubtype="4" fill="hold" grpId="0"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down)">
                                      <p:cBhvr>
                                        <p:cTn id="66" dur="500"/>
                                        <p:tgtEl>
                                          <p:spTgt spid="40"/>
                                        </p:tgtEl>
                                      </p:cBhvr>
                                    </p:animEffect>
                                  </p:childTnLst>
                                </p:cTn>
                              </p:par>
                            </p:childTnLst>
                          </p:cTn>
                        </p:par>
                        <p:par>
                          <p:cTn id="67" fill="hold">
                            <p:stCondLst>
                              <p:cond delay="8000"/>
                            </p:stCondLst>
                            <p:childTnLst>
                              <p:par>
                                <p:cTn id="68" presetID="22" presetClass="entr" presetSubtype="1"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up)">
                                      <p:cBhvr>
                                        <p:cTn id="70" dur="1000"/>
                                        <p:tgtEl>
                                          <p:spTgt spid="21"/>
                                        </p:tgtEl>
                                      </p:cBhvr>
                                    </p:animEffect>
                                  </p:childTnLst>
                                </p:cTn>
                              </p:par>
                            </p:childTnLst>
                          </p:cTn>
                        </p:par>
                        <p:par>
                          <p:cTn id="71" fill="hold">
                            <p:stCondLst>
                              <p:cond delay="9000"/>
                            </p:stCondLst>
                            <p:childTnLst>
                              <p:par>
                                <p:cTn id="72" presetID="1"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childTnLst>
                                </p:cTn>
                              </p:par>
                            </p:childTnLst>
                          </p:cTn>
                        </p:par>
                        <p:par>
                          <p:cTn id="74" fill="hold">
                            <p:stCondLst>
                              <p:cond delay="9000"/>
                            </p:stCondLst>
                            <p:childTnLst>
                              <p:par>
                                <p:cTn id="75" presetID="22" presetClass="entr" presetSubtype="1"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up)">
                                      <p:cBhvr>
                                        <p:cTn id="77" dur="1000"/>
                                        <p:tgtEl>
                                          <p:spTgt spid="26"/>
                                        </p:tgtEl>
                                      </p:cBhvr>
                                    </p:animEffect>
                                  </p:childTnLst>
                                </p:cTn>
                              </p:par>
                            </p:childTnLst>
                          </p:cTn>
                        </p:par>
                        <p:par>
                          <p:cTn id="78" fill="hold">
                            <p:stCondLst>
                              <p:cond delay="10000"/>
                            </p:stCondLst>
                            <p:childTnLst>
                              <p:par>
                                <p:cTn id="79" presetID="1" presetClass="entr" presetSubtype="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par>
                          <p:cTn id="81" fill="hold">
                            <p:stCondLst>
                              <p:cond delay="10000"/>
                            </p:stCondLst>
                            <p:childTnLst>
                              <p:par>
                                <p:cTn id="82" presetID="1" presetClass="entr" presetSubtype="0" fill="hold" grpId="0" nodeType="afterEffect">
                                  <p:stCondLst>
                                    <p:cond delay="500"/>
                                  </p:stCondLst>
                                  <p:childTnLst>
                                    <p:set>
                                      <p:cBhvr>
                                        <p:cTn id="83" dur="1" fill="hold">
                                          <p:stCondLst>
                                            <p:cond delay="0"/>
                                          </p:stCondLst>
                                        </p:cTn>
                                        <p:tgtEl>
                                          <p:spTgt spid="25"/>
                                        </p:tgtEl>
                                        <p:attrNameLst>
                                          <p:attrName>style.visibility</p:attrName>
                                        </p:attrNameLst>
                                      </p:cBhvr>
                                      <p:to>
                                        <p:strVal val="visible"/>
                                      </p:to>
                                    </p:set>
                                  </p:childTnLst>
                                </p:cTn>
                              </p:par>
                            </p:childTnLst>
                          </p:cTn>
                        </p:par>
                        <p:par>
                          <p:cTn id="84" fill="hold">
                            <p:stCondLst>
                              <p:cond delay="10500"/>
                            </p:stCondLst>
                            <p:childTnLst>
                              <p:par>
                                <p:cTn id="85" presetID="22" presetClass="entr" presetSubtype="4"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down)">
                                      <p:cBhvr>
                                        <p:cTn id="8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autoUpdateAnimBg="0"/>
      <p:bldP spid="6" grpId="0" autoUpdateAnimBg="0"/>
      <p:bldP spid="7" grpId="0" autoUpdateAnimBg="0"/>
      <p:bldP spid="8" grpId="0" autoUpdateAnimBg="0"/>
      <p:bldP spid="10" grpId="0" autoUpdateAnimBg="0"/>
      <p:bldP spid="11" grpId="0" autoUpdateAnimBg="0"/>
      <p:bldP spid="12" grpId="0" autoUpdateAnimBg="0"/>
      <p:bldP spid="13" grpId="0" animBg="1"/>
      <p:bldP spid="14" grpId="0" animBg="1"/>
      <p:bldP spid="15" grpId="0" animBg="1"/>
      <p:bldP spid="16" grpId="0" animBg="1"/>
      <p:bldP spid="17" grpId="0" animBg="1"/>
      <p:bldP spid="18" grpId="0" animBg="1"/>
      <p:bldP spid="19" grpId="0" autoUpdateAnimBg="0"/>
      <p:bldP spid="20" grpId="0" autoUpdateAnimBg="0"/>
      <p:bldP spid="21" grpId="0" animBg="1"/>
      <p:bldP spid="22" grpId="0" animBg="1"/>
      <p:bldP spid="25" grpId="0" animBg="1"/>
      <p:bldP spid="26" grpId="0" animBg="1"/>
      <p:bldP spid="30" grpId="0" animBg="1"/>
      <p:bldP spid="39" grpId="0" animBg="1"/>
      <p:bldP spid="40"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Typical academic writing</a:t>
            </a:r>
          </a:p>
        </p:txBody>
      </p:sp>
      <p:sp>
        <p:nvSpPr>
          <p:cNvPr id="3" name="Content Placeholder 2"/>
          <p:cNvSpPr>
            <a:spLocks noGrp="1"/>
          </p:cNvSpPr>
          <p:nvPr>
            <p:ph idx="1"/>
          </p:nvPr>
        </p:nvSpPr>
        <p:spPr/>
        <p:txBody>
          <a:bodyPr/>
          <a:lstStyle/>
          <a:p>
            <a:r>
              <a:rPr lang="en-GB" dirty="0"/>
              <a:t>Each point in the discussion has:</a:t>
            </a:r>
          </a:p>
          <a:p>
            <a:pPr lvl="1"/>
            <a:r>
              <a:rPr lang="en-GB" dirty="0"/>
              <a:t>Critical thinking</a:t>
            </a:r>
          </a:p>
          <a:p>
            <a:pPr lvl="1"/>
            <a:r>
              <a:rPr lang="en-GB" dirty="0"/>
              <a:t>Points move logically</a:t>
            </a:r>
          </a:p>
          <a:p>
            <a:pPr lvl="1"/>
            <a:endParaRPr lang="en-GB" dirty="0"/>
          </a:p>
        </p:txBody>
      </p:sp>
      <p:cxnSp>
        <p:nvCxnSpPr>
          <p:cNvPr id="5" name="Straight Connector 4"/>
          <p:cNvCxnSpPr/>
          <p:nvPr/>
        </p:nvCxnSpPr>
        <p:spPr>
          <a:xfrm flipV="1">
            <a:off x="3016211" y="5089633"/>
            <a:ext cx="6506480" cy="504056"/>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018037" y="5471478"/>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4442057" y="5377665"/>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6219354" y="5226873"/>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7932019" y="508317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9325939" y="498162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2439922" y="4960260"/>
            <a:ext cx="1399229" cy="369332"/>
          </a:xfrm>
          <a:prstGeom prst="rect">
            <a:avLst/>
          </a:prstGeom>
          <a:noFill/>
        </p:spPr>
        <p:txBody>
          <a:bodyPr wrap="none" rtlCol="0">
            <a:spAutoFit/>
          </a:bodyPr>
          <a:lstStyle/>
          <a:p>
            <a:r>
              <a:rPr lang="en-GB" dirty="0"/>
              <a:t>Introduction</a:t>
            </a:r>
          </a:p>
        </p:txBody>
      </p:sp>
      <p:sp>
        <p:nvSpPr>
          <p:cNvPr id="12" name="TextBox 11"/>
          <p:cNvSpPr txBox="1"/>
          <p:nvPr/>
        </p:nvSpPr>
        <p:spPr>
          <a:xfrm>
            <a:off x="8747823" y="4504277"/>
            <a:ext cx="1300356" cy="369332"/>
          </a:xfrm>
          <a:prstGeom prst="rect">
            <a:avLst/>
          </a:prstGeom>
          <a:noFill/>
        </p:spPr>
        <p:txBody>
          <a:bodyPr wrap="none" rtlCol="0">
            <a:spAutoFit/>
          </a:bodyPr>
          <a:lstStyle/>
          <a:p>
            <a:r>
              <a:rPr lang="en-GB" dirty="0"/>
              <a:t>Conclusions</a:t>
            </a:r>
          </a:p>
        </p:txBody>
      </p:sp>
      <p:sp>
        <p:nvSpPr>
          <p:cNvPr id="13" name="TextBox 12"/>
          <p:cNvSpPr txBox="1"/>
          <p:nvPr/>
        </p:nvSpPr>
        <p:spPr>
          <a:xfrm>
            <a:off x="4172246" y="4873609"/>
            <a:ext cx="839974" cy="369332"/>
          </a:xfrm>
          <a:prstGeom prst="rect">
            <a:avLst/>
          </a:prstGeom>
          <a:noFill/>
        </p:spPr>
        <p:txBody>
          <a:bodyPr wrap="none" rtlCol="0">
            <a:spAutoFit/>
          </a:bodyPr>
          <a:lstStyle/>
          <a:p>
            <a:r>
              <a:rPr lang="en-GB" dirty="0"/>
              <a:t>Point 1</a:t>
            </a:r>
          </a:p>
        </p:txBody>
      </p:sp>
      <p:sp>
        <p:nvSpPr>
          <p:cNvPr id="14" name="TextBox 13"/>
          <p:cNvSpPr txBox="1"/>
          <p:nvPr/>
        </p:nvSpPr>
        <p:spPr>
          <a:xfrm>
            <a:off x="5887119" y="4775150"/>
            <a:ext cx="839974" cy="369332"/>
          </a:xfrm>
          <a:prstGeom prst="rect">
            <a:avLst/>
          </a:prstGeom>
          <a:noFill/>
        </p:spPr>
        <p:txBody>
          <a:bodyPr wrap="none" rtlCol="0">
            <a:spAutoFit/>
          </a:bodyPr>
          <a:lstStyle/>
          <a:p>
            <a:r>
              <a:rPr lang="en-GB" dirty="0"/>
              <a:t>Point 2</a:t>
            </a:r>
          </a:p>
        </p:txBody>
      </p:sp>
      <p:sp>
        <p:nvSpPr>
          <p:cNvPr id="15" name="TextBox 14"/>
          <p:cNvSpPr txBox="1"/>
          <p:nvPr/>
        </p:nvSpPr>
        <p:spPr>
          <a:xfrm>
            <a:off x="7626094" y="4661506"/>
            <a:ext cx="839974" cy="369332"/>
          </a:xfrm>
          <a:prstGeom prst="rect">
            <a:avLst/>
          </a:prstGeom>
          <a:noFill/>
        </p:spPr>
        <p:txBody>
          <a:bodyPr wrap="none" rtlCol="0">
            <a:spAutoFit/>
          </a:bodyPr>
          <a:lstStyle/>
          <a:p>
            <a:r>
              <a:rPr lang="en-GB" dirty="0"/>
              <a:t>Point 3</a:t>
            </a:r>
          </a:p>
        </p:txBody>
      </p:sp>
      <p:sp>
        <p:nvSpPr>
          <p:cNvPr id="16" name="TextBox 15"/>
          <p:cNvSpPr txBox="1"/>
          <p:nvPr/>
        </p:nvSpPr>
        <p:spPr>
          <a:xfrm>
            <a:off x="5621348" y="3721481"/>
            <a:ext cx="1165704" cy="369332"/>
          </a:xfrm>
          <a:prstGeom prst="rect">
            <a:avLst/>
          </a:prstGeom>
          <a:noFill/>
        </p:spPr>
        <p:txBody>
          <a:bodyPr wrap="none" rtlCol="0">
            <a:spAutoFit/>
          </a:bodyPr>
          <a:lstStyle/>
          <a:p>
            <a:r>
              <a:rPr lang="en-GB" dirty="0"/>
              <a:t>Discussion</a:t>
            </a:r>
          </a:p>
        </p:txBody>
      </p:sp>
      <p:sp>
        <p:nvSpPr>
          <p:cNvPr id="17" name="Left Brace 16"/>
          <p:cNvSpPr/>
          <p:nvPr/>
        </p:nvSpPr>
        <p:spPr>
          <a:xfrm rot="5400000">
            <a:off x="5902048" y="1961936"/>
            <a:ext cx="585015" cy="48434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815820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03713" y="260648"/>
            <a:ext cx="5110673" cy="6264696"/>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 name="TextBox 4"/>
          <p:cNvSpPr txBox="1"/>
          <p:nvPr/>
        </p:nvSpPr>
        <p:spPr>
          <a:xfrm>
            <a:off x="3842909" y="332656"/>
            <a:ext cx="4464496" cy="6478697"/>
          </a:xfrm>
          <a:prstGeom prst="rect">
            <a:avLst/>
          </a:prstGeom>
          <a:noFill/>
        </p:spPr>
        <p:txBody>
          <a:bodyPr wrap="square" rtlCol="0">
            <a:spAutoFit/>
          </a:bodyPr>
          <a:lstStyle/>
          <a:p>
            <a:r>
              <a:rPr lang="en-GB" sz="1900" b="1" dirty="0"/>
              <a:t>Title</a:t>
            </a:r>
            <a:r>
              <a:rPr lang="en-GB" sz="1900" dirty="0"/>
              <a:t>: A typical example of academic writing</a:t>
            </a:r>
          </a:p>
          <a:p>
            <a:endParaRPr lang="en-GB" sz="800" b="1" dirty="0"/>
          </a:p>
          <a:p>
            <a:r>
              <a:rPr lang="en-GB" sz="1900" b="1" dirty="0"/>
              <a:t>Introduction</a:t>
            </a:r>
          </a:p>
          <a:p>
            <a:pPr marL="285750" indent="-285750">
              <a:buFont typeface="Arial" panose="020B0604020202020204" pitchFamily="34" charset="0"/>
              <a:buChar char="•"/>
            </a:pPr>
            <a:r>
              <a:rPr lang="en-GB" sz="1900" dirty="0"/>
              <a:t>First sentence relates to title and has a ‘hook’ to keep reader interested.</a:t>
            </a:r>
          </a:p>
          <a:p>
            <a:pPr marL="285750" indent="-285750">
              <a:buFont typeface="Arial" panose="020B0604020202020204" pitchFamily="34" charset="0"/>
              <a:buChar char="•"/>
            </a:pPr>
            <a:r>
              <a:rPr lang="en-GB" sz="1900" dirty="0"/>
              <a:t>Background</a:t>
            </a:r>
          </a:p>
          <a:p>
            <a:pPr marL="285750" indent="-285750">
              <a:buFont typeface="Arial" panose="020B0604020202020204" pitchFamily="34" charset="0"/>
              <a:buChar char="•"/>
            </a:pPr>
            <a:r>
              <a:rPr lang="en-GB" sz="1900" dirty="0"/>
              <a:t>Say what points will be discussed.</a:t>
            </a:r>
          </a:p>
          <a:p>
            <a:pPr marL="285750" indent="-285750">
              <a:buFont typeface="Arial" panose="020B0604020202020204" pitchFamily="34" charset="0"/>
              <a:buChar char="•"/>
            </a:pPr>
            <a:r>
              <a:rPr lang="en-GB" sz="1900" dirty="0"/>
              <a:t>Predominantly future tense. E.g. ‘The following </a:t>
            </a:r>
            <a:r>
              <a:rPr lang="en-GB" sz="1900" b="1" dirty="0"/>
              <a:t>will</a:t>
            </a:r>
            <a:r>
              <a:rPr lang="en-GB" sz="1900" dirty="0"/>
              <a:t> be discussed…’</a:t>
            </a:r>
          </a:p>
          <a:p>
            <a:pPr marL="285750" indent="-285750">
              <a:buFont typeface="Arial" panose="020B0604020202020204" pitchFamily="34" charset="0"/>
              <a:buChar char="•"/>
            </a:pPr>
            <a:endParaRPr lang="en-GB" sz="900" dirty="0"/>
          </a:p>
          <a:p>
            <a:r>
              <a:rPr lang="en-GB" sz="1900" b="1" dirty="0"/>
              <a:t>Discussion</a:t>
            </a:r>
          </a:p>
          <a:p>
            <a:pPr marL="285750" indent="-285750">
              <a:buFont typeface="Arial" panose="020B0604020202020204" pitchFamily="34" charset="0"/>
              <a:buChar char="•"/>
            </a:pPr>
            <a:r>
              <a:rPr lang="en-GB" sz="1900" dirty="0"/>
              <a:t>Discuss those points in the same order…</a:t>
            </a:r>
          </a:p>
          <a:p>
            <a:pPr marL="285750" indent="-285750">
              <a:buFont typeface="Arial" panose="020B0604020202020204" pitchFamily="34" charset="0"/>
              <a:buChar char="•"/>
            </a:pPr>
            <a:r>
              <a:rPr lang="en-GB" sz="1900" b="1" dirty="0"/>
              <a:t>Point 1 </a:t>
            </a:r>
            <a:r>
              <a:rPr lang="en-GB" sz="1900" dirty="0"/>
              <a:t>– Describe, analyse &amp; evaluate.</a:t>
            </a:r>
          </a:p>
          <a:p>
            <a:pPr marL="285750" indent="-285750">
              <a:buFont typeface="Arial" panose="020B0604020202020204" pitchFamily="34" charset="0"/>
              <a:buChar char="•"/>
            </a:pPr>
            <a:r>
              <a:rPr lang="en-GB" sz="1900" b="1" dirty="0"/>
              <a:t>Point 2 </a:t>
            </a:r>
            <a:r>
              <a:rPr lang="en-GB" sz="1900" dirty="0"/>
              <a:t>– Describe, analyse &amp; evaluate.</a:t>
            </a:r>
          </a:p>
          <a:p>
            <a:pPr marL="285750" indent="-285750">
              <a:buFont typeface="Arial" panose="020B0604020202020204" pitchFamily="34" charset="0"/>
              <a:buChar char="•"/>
            </a:pPr>
            <a:r>
              <a:rPr lang="en-GB" sz="1900" b="1" dirty="0"/>
              <a:t>Cont.    </a:t>
            </a:r>
            <a:r>
              <a:rPr lang="en-GB" sz="1900" dirty="0"/>
              <a:t>– Describe, analyse &amp; evaluate.</a:t>
            </a:r>
          </a:p>
          <a:p>
            <a:pPr marL="285750" indent="-285750">
              <a:buFont typeface="Arial" panose="020B0604020202020204" pitchFamily="34" charset="0"/>
              <a:buChar char="•"/>
            </a:pPr>
            <a:r>
              <a:rPr lang="en-GB" sz="1900" dirty="0"/>
              <a:t>Ensure logical flow of ideas</a:t>
            </a:r>
          </a:p>
          <a:p>
            <a:pPr marL="285750" indent="-285750">
              <a:buFont typeface="Arial" panose="020B0604020202020204" pitchFamily="34" charset="0"/>
              <a:buChar char="•"/>
            </a:pPr>
            <a:endParaRPr lang="en-GB" sz="1000" dirty="0"/>
          </a:p>
          <a:p>
            <a:r>
              <a:rPr lang="en-GB" sz="1900" b="1" dirty="0"/>
              <a:t>Conclusions</a:t>
            </a:r>
          </a:p>
          <a:p>
            <a:pPr marL="285750" indent="-285750">
              <a:buFont typeface="Arial" panose="020B0604020202020204" pitchFamily="34" charset="0"/>
              <a:buChar char="•"/>
            </a:pPr>
            <a:r>
              <a:rPr lang="en-GB" sz="1900" dirty="0"/>
              <a:t>Are a summary of the evaluations!</a:t>
            </a:r>
          </a:p>
          <a:p>
            <a:pPr marL="285750" indent="-285750">
              <a:buFont typeface="Arial" panose="020B0604020202020204" pitchFamily="34" charset="0"/>
              <a:buChar char="•"/>
            </a:pPr>
            <a:r>
              <a:rPr lang="en-GB" sz="1900" dirty="0"/>
              <a:t>Don’t add anything new.</a:t>
            </a:r>
          </a:p>
          <a:p>
            <a:pPr marL="285750" indent="-285750">
              <a:buFont typeface="Arial" panose="020B0604020202020204" pitchFamily="34" charset="0"/>
              <a:buChar char="•"/>
            </a:pPr>
            <a:r>
              <a:rPr lang="en-GB" sz="1900" dirty="0"/>
              <a:t>Write mainly in past tense. E.g. ‘It </a:t>
            </a:r>
            <a:r>
              <a:rPr lang="en-GB" sz="1900" b="1" dirty="0"/>
              <a:t>was</a:t>
            </a:r>
            <a:r>
              <a:rPr lang="en-GB" sz="1900" dirty="0"/>
              <a:t> found’.</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55197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 t="6515" r="-99" b="8925"/>
          <a:stretch/>
        </p:blipFill>
        <p:spPr>
          <a:xfrm>
            <a:off x="0" y="0"/>
            <a:ext cx="12204000" cy="6876000"/>
          </a:xfrm>
          <a:prstGeom prst="rect">
            <a:avLst/>
          </a:prstGeom>
        </p:spPr>
      </p:pic>
      <p:sp>
        <p:nvSpPr>
          <p:cNvPr id="2" name="Title 1"/>
          <p:cNvSpPr>
            <a:spLocks noGrp="1"/>
          </p:cNvSpPr>
          <p:nvPr>
            <p:ph type="title"/>
          </p:nvPr>
        </p:nvSpPr>
        <p:spPr/>
        <p:txBody>
          <a:bodyPr/>
          <a:lstStyle/>
          <a:p>
            <a:r>
              <a:rPr lang="en-GB" dirty="0"/>
              <a:t>Deconstructing report writing</a:t>
            </a:r>
          </a:p>
        </p:txBody>
      </p:sp>
      <p:sp>
        <p:nvSpPr>
          <p:cNvPr id="3" name="Content Placeholder 2"/>
          <p:cNvSpPr>
            <a:spLocks noGrp="1"/>
          </p:cNvSpPr>
          <p:nvPr>
            <p:ph idx="1"/>
          </p:nvPr>
        </p:nvSpPr>
        <p:spPr/>
        <p:txBody>
          <a:bodyPr>
            <a:normAutofit/>
          </a:bodyPr>
          <a:lstStyle/>
          <a:p>
            <a:r>
              <a:rPr lang="en-GB" dirty="0"/>
              <a:t>Academic/report writing is writing…</a:t>
            </a:r>
          </a:p>
          <a:p>
            <a:endParaRPr lang="en-GB" dirty="0"/>
          </a:p>
          <a:p>
            <a:endParaRPr lang="en-GB" dirty="0"/>
          </a:p>
          <a:p>
            <a:endParaRPr lang="en-GB" dirty="0"/>
          </a:p>
          <a:p>
            <a:endParaRPr lang="en-GB" dirty="0"/>
          </a:p>
          <a:p>
            <a:endParaRPr lang="en-GB" dirty="0"/>
          </a:p>
          <a:p>
            <a:endParaRPr lang="en-GB" dirty="0"/>
          </a:p>
          <a:p>
            <a:r>
              <a:rPr lang="en-GB" dirty="0"/>
              <a:t>…With a few additional rules</a:t>
            </a:r>
          </a:p>
          <a:p>
            <a:pPr marL="457200" lvl="1"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4121972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Differences between</a:t>
            </a:r>
            <a:br>
              <a:rPr lang="en-GB" dirty="0"/>
            </a:br>
            <a:r>
              <a:rPr lang="en-GB" dirty="0"/>
              <a:t> reports and essays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39559764"/>
              </p:ext>
            </p:extLst>
          </p:nvPr>
        </p:nvGraphicFramePr>
        <p:xfrm>
          <a:off x="838200" y="1825625"/>
          <a:ext cx="10515600" cy="3299460"/>
        </p:xfrm>
        <a:graphic>
          <a:graphicData uri="http://schemas.openxmlformats.org/drawingml/2006/table">
            <a:tbl>
              <a:tblPr/>
              <a:tblGrid>
                <a:gridCol w="5257800">
                  <a:extLst>
                    <a:ext uri="{9D8B030D-6E8A-4147-A177-3AD203B41FA5}">
                      <a16:colId xmlns:a16="http://schemas.microsoft.com/office/drawing/2014/main" val="1602356524"/>
                    </a:ext>
                  </a:extLst>
                </a:gridCol>
                <a:gridCol w="5257800">
                  <a:extLst>
                    <a:ext uri="{9D8B030D-6E8A-4147-A177-3AD203B41FA5}">
                      <a16:colId xmlns:a16="http://schemas.microsoft.com/office/drawing/2014/main" val="3280264107"/>
                    </a:ext>
                  </a:extLst>
                </a:gridCol>
              </a:tblGrid>
              <a:tr h="0">
                <a:tc>
                  <a:txBody>
                    <a:bodyPr/>
                    <a:lstStyle/>
                    <a:p>
                      <a:pPr fontAlgn="t"/>
                      <a:r>
                        <a:rPr lang="en-GB" sz="2400" b="1" dirty="0">
                          <a:effectLst/>
                        </a:rPr>
                        <a:t>Reports are:</a:t>
                      </a:r>
                    </a:p>
                  </a:txBody>
                  <a:tcPr marL="47625" marR="47625" marT="47625" marB="47625">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solidFill>
                      <a:srgbClr val="F0F0F0"/>
                    </a:solidFill>
                  </a:tcPr>
                </a:tc>
                <a:tc>
                  <a:txBody>
                    <a:bodyPr/>
                    <a:lstStyle/>
                    <a:p>
                      <a:pPr fontAlgn="t"/>
                      <a:r>
                        <a:rPr lang="en-GB" sz="2400" b="1" dirty="0">
                          <a:effectLst/>
                        </a:rPr>
                        <a:t>Essays are:</a:t>
                      </a:r>
                    </a:p>
                  </a:txBody>
                  <a:tcPr marL="47625" marR="47625" marT="47625" marB="47625">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948293309"/>
                  </a:ext>
                </a:extLst>
              </a:tr>
              <a:tr h="0">
                <a:tc>
                  <a:txBody>
                    <a:bodyPr/>
                    <a:lstStyle/>
                    <a:p>
                      <a:pPr marL="285750" indent="-285750" fontAlgn="t">
                        <a:buFont typeface="Arial" panose="020B0604020202020204" pitchFamily="34" charset="0"/>
                        <a:buChar char="•"/>
                      </a:pPr>
                      <a:r>
                        <a:rPr lang="en-GB" sz="2000" dirty="0">
                          <a:effectLst/>
                        </a:rPr>
                        <a:t>Formally structured</a:t>
                      </a:r>
                    </a:p>
                    <a:p>
                      <a:pPr marL="285750" indent="-285750" fontAlgn="t">
                        <a:buFont typeface="Arial" panose="020B0604020202020204" pitchFamily="34" charset="0"/>
                        <a:buChar char="•"/>
                      </a:pPr>
                      <a:r>
                        <a:rPr lang="en-GB" sz="2000" dirty="0">
                          <a:effectLst/>
                        </a:rPr>
                        <a:t>Informative and fact-based</a:t>
                      </a:r>
                    </a:p>
                    <a:p>
                      <a:pPr marL="285750" indent="-285750" fontAlgn="t">
                        <a:buFont typeface="Arial" panose="020B0604020202020204" pitchFamily="34" charset="0"/>
                        <a:buChar char="•"/>
                      </a:pPr>
                      <a:r>
                        <a:rPr lang="en-GB" sz="2000" dirty="0">
                          <a:effectLst/>
                        </a:rPr>
                        <a:t>Written with a specific purpose and reader in mind</a:t>
                      </a:r>
                    </a:p>
                    <a:p>
                      <a:pPr marL="285750" indent="-285750" fontAlgn="t">
                        <a:buFont typeface="Arial" panose="020B0604020202020204" pitchFamily="34" charset="0"/>
                        <a:buChar char="•"/>
                      </a:pPr>
                      <a:r>
                        <a:rPr lang="en-GB" sz="2000" dirty="0">
                          <a:effectLst/>
                        </a:rPr>
                        <a:t>Written in a style appropriate to each section</a:t>
                      </a:r>
                    </a:p>
                    <a:p>
                      <a:pPr marL="285750" indent="-285750" fontAlgn="t">
                        <a:buFont typeface="Arial" panose="020B0604020202020204" pitchFamily="34" charset="0"/>
                        <a:buChar char="•"/>
                      </a:pPr>
                      <a:r>
                        <a:rPr lang="en-GB" sz="2000" dirty="0">
                          <a:effectLst/>
                        </a:rPr>
                        <a:t>Always include section headings</a:t>
                      </a:r>
                    </a:p>
                    <a:p>
                      <a:pPr marL="285750" indent="-285750" fontAlgn="t">
                        <a:buFont typeface="Arial" panose="020B0604020202020204" pitchFamily="34" charset="0"/>
                        <a:buChar char="•"/>
                      </a:pPr>
                      <a:r>
                        <a:rPr lang="en-GB" sz="2000" dirty="0">
                          <a:effectLst/>
                        </a:rPr>
                        <a:t>Sometimes use bullet points</a:t>
                      </a:r>
                    </a:p>
                    <a:p>
                      <a:pPr marL="285750" indent="-285750" fontAlgn="t">
                        <a:buFont typeface="Arial" panose="020B0604020202020204" pitchFamily="34" charset="0"/>
                        <a:buChar char="•"/>
                      </a:pPr>
                      <a:r>
                        <a:rPr lang="en-GB" sz="2000" dirty="0">
                          <a:effectLst/>
                        </a:rPr>
                        <a:t>Often include tables or graphs</a:t>
                      </a:r>
                    </a:p>
                    <a:p>
                      <a:pPr marL="285750" indent="-285750" fontAlgn="t">
                        <a:buFont typeface="Arial" panose="020B0604020202020204" pitchFamily="34" charset="0"/>
                        <a:buChar char="•"/>
                      </a:pPr>
                      <a:r>
                        <a:rPr lang="en-GB" sz="2000" dirty="0">
                          <a:effectLst/>
                        </a:rPr>
                        <a:t>Offer recommendations for action</a:t>
                      </a:r>
                    </a:p>
                  </a:txBody>
                  <a:tcPr marL="47625" marR="47625" marT="47625" marB="47625">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solidFill>
                      <a:srgbClr val="F0F0F0"/>
                    </a:solidFill>
                  </a:tcPr>
                </a:tc>
                <a:tc>
                  <a:txBody>
                    <a:bodyPr/>
                    <a:lstStyle/>
                    <a:p>
                      <a:pPr marL="285750" indent="-285750" fontAlgn="t">
                        <a:buFont typeface="Arial" panose="020B0604020202020204" pitchFamily="34" charset="0"/>
                        <a:buChar char="•"/>
                      </a:pPr>
                      <a:r>
                        <a:rPr lang="en-GB" sz="2000" dirty="0">
                          <a:effectLst/>
                        </a:rPr>
                        <a:t>Semi-structured</a:t>
                      </a:r>
                    </a:p>
                    <a:p>
                      <a:pPr marL="285750" indent="-285750" fontAlgn="t">
                        <a:buFont typeface="Arial" panose="020B0604020202020204" pitchFamily="34" charset="0"/>
                        <a:buChar char="•"/>
                      </a:pPr>
                      <a:r>
                        <a:rPr lang="en-GB" sz="2000" dirty="0">
                          <a:effectLst/>
                        </a:rPr>
                        <a:t>Argumentative and idea-based</a:t>
                      </a:r>
                    </a:p>
                    <a:p>
                      <a:pPr marL="285750" indent="-285750" fontAlgn="t">
                        <a:buFont typeface="Arial" panose="020B0604020202020204" pitchFamily="34" charset="0"/>
                        <a:buChar char="•"/>
                      </a:pPr>
                      <a:r>
                        <a:rPr lang="en-GB" sz="2000" dirty="0">
                          <a:effectLst/>
                        </a:rPr>
                        <a:t>Not written with a specific reader in mind</a:t>
                      </a:r>
                    </a:p>
                    <a:p>
                      <a:pPr marL="285750" indent="-285750" fontAlgn="t">
                        <a:buFont typeface="Arial" panose="020B0604020202020204" pitchFamily="34" charset="0"/>
                        <a:buChar char="•"/>
                      </a:pPr>
                      <a:r>
                        <a:rPr lang="en-GB" sz="2000" dirty="0">
                          <a:effectLst/>
                        </a:rPr>
                        <a:t>Written in single narrative style throughout</a:t>
                      </a:r>
                    </a:p>
                    <a:p>
                      <a:pPr marL="285750" indent="-285750" fontAlgn="t">
                        <a:buFont typeface="Arial" panose="020B0604020202020204" pitchFamily="34" charset="0"/>
                        <a:buChar char="•"/>
                      </a:pPr>
                      <a:r>
                        <a:rPr lang="en-GB" sz="2000" dirty="0">
                          <a:effectLst/>
                        </a:rPr>
                        <a:t>Usually do not include sub-headings</a:t>
                      </a:r>
                    </a:p>
                    <a:p>
                      <a:pPr marL="285750" indent="-285750" fontAlgn="t">
                        <a:buFont typeface="Arial" panose="020B0604020202020204" pitchFamily="34" charset="0"/>
                        <a:buChar char="•"/>
                      </a:pPr>
                      <a:r>
                        <a:rPr lang="en-GB" sz="2000" dirty="0">
                          <a:effectLst/>
                        </a:rPr>
                        <a:t>Usually do not include bullet points</a:t>
                      </a:r>
                    </a:p>
                    <a:p>
                      <a:pPr marL="285750" indent="-285750" fontAlgn="t">
                        <a:buFont typeface="Arial" panose="020B0604020202020204" pitchFamily="34" charset="0"/>
                        <a:buChar char="•"/>
                      </a:pPr>
                      <a:r>
                        <a:rPr lang="en-GB" sz="2000" dirty="0">
                          <a:effectLst/>
                        </a:rPr>
                        <a:t>Rarely include tables or graphs</a:t>
                      </a:r>
                    </a:p>
                    <a:p>
                      <a:pPr marL="285750" indent="-285750" fontAlgn="t">
                        <a:buFont typeface="Arial" panose="020B0604020202020204" pitchFamily="34" charset="0"/>
                        <a:buChar char="•"/>
                      </a:pPr>
                      <a:r>
                        <a:rPr lang="en-GB" sz="2000" dirty="0">
                          <a:effectLst/>
                        </a:rPr>
                        <a:t>Offer conclusions about a question</a:t>
                      </a:r>
                    </a:p>
                  </a:txBody>
                  <a:tcPr marL="47625" marR="47625" marT="47625" marB="47625">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3896376711"/>
                  </a:ext>
                </a:extLst>
              </a:tr>
            </a:tbl>
          </a:graphicData>
        </a:graphic>
      </p:graphicFrame>
      <p:sp>
        <p:nvSpPr>
          <p:cNvPr id="5" name="Rectangle 4"/>
          <p:cNvSpPr/>
          <p:nvPr/>
        </p:nvSpPr>
        <p:spPr>
          <a:xfrm>
            <a:off x="101680" y="5260022"/>
            <a:ext cx="10081119" cy="923330"/>
          </a:xfrm>
          <a:prstGeom prst="rect">
            <a:avLst/>
          </a:prstGeom>
        </p:spPr>
        <p:txBody>
          <a:bodyPr wrap="square">
            <a:spAutoFit/>
          </a:bodyPr>
          <a:lstStyle/>
          <a:p>
            <a:r>
              <a:rPr lang="en-GB" dirty="0" err="1"/>
              <a:t>Learnhigher</a:t>
            </a:r>
            <a:r>
              <a:rPr lang="en-GB" dirty="0"/>
              <a:t> (2012) What’s The Different Between Reports And Essays? </a:t>
            </a:r>
            <a:r>
              <a:rPr lang="en-GB" dirty="0">
                <a:hlinkClick r:id="rId2"/>
              </a:rPr>
              <a:t>http://www.learnhigher.ac.uk/writing-for-university/report-writing/whats-the-different-between-reports-and-essays/</a:t>
            </a:r>
            <a:r>
              <a:rPr lang="en-GB" dirty="0"/>
              <a:t> (Accessed: 08/02/2018)</a:t>
            </a:r>
          </a:p>
        </p:txBody>
      </p:sp>
    </p:spTree>
    <p:extLst>
      <p:ext uri="{BB962C8B-B14F-4D97-AF65-F5344CB8AC3E}">
        <p14:creationId xmlns:p14="http://schemas.microsoft.com/office/powerpoint/2010/main" val="1090347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Third person</a:t>
            </a:r>
          </a:p>
        </p:txBody>
      </p:sp>
      <p:sp>
        <p:nvSpPr>
          <p:cNvPr id="5" name="Subtitle 4"/>
          <p:cNvSpPr>
            <a:spLocks noGrp="1"/>
          </p:cNvSpPr>
          <p:nvPr>
            <p:ph type="subTitle" idx="1"/>
          </p:nvPr>
        </p:nvSpPr>
        <p:spPr/>
        <p:txBody>
          <a:bodyPr/>
          <a:lstStyle/>
          <a:p>
            <a:r>
              <a:rPr lang="en-GB" dirty="0"/>
              <a:t>Are you familiar?</a:t>
            </a:r>
          </a:p>
        </p:txBody>
      </p:sp>
    </p:spTree>
    <p:extLst>
      <p:ext uri="{BB962C8B-B14F-4D97-AF65-F5344CB8AC3E}">
        <p14:creationId xmlns:p14="http://schemas.microsoft.com/office/powerpoint/2010/main" val="1869843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What is required for the assignment?</a:t>
            </a:r>
          </a:p>
        </p:txBody>
      </p:sp>
      <p:sp>
        <p:nvSpPr>
          <p:cNvPr id="5" name="Subtitle 4"/>
          <p:cNvSpPr>
            <a:spLocks noGrp="1"/>
          </p:cNvSpPr>
          <p:nvPr>
            <p:ph type="subTitle" idx="1"/>
          </p:nvPr>
        </p:nvSpPr>
        <p:spPr/>
        <p:txBody>
          <a:bodyPr/>
          <a:lstStyle/>
          <a:p>
            <a:r>
              <a:rPr lang="en-GB" dirty="0"/>
              <a:t>Project handbook!</a:t>
            </a:r>
          </a:p>
        </p:txBody>
      </p:sp>
    </p:spTree>
    <p:extLst>
      <p:ext uri="{BB962C8B-B14F-4D97-AF65-F5344CB8AC3E}">
        <p14:creationId xmlns:p14="http://schemas.microsoft.com/office/powerpoint/2010/main" val="2777548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Understanding the brief </a:t>
            </a:r>
            <a:br>
              <a:rPr lang="en-GB" dirty="0"/>
            </a:br>
            <a:r>
              <a:rPr lang="en-GB" dirty="0"/>
              <a:t>or creating a title</a:t>
            </a:r>
          </a:p>
        </p:txBody>
      </p:sp>
      <p:sp>
        <p:nvSpPr>
          <p:cNvPr id="3" name="Content Placeholder 2"/>
          <p:cNvSpPr>
            <a:spLocks noGrp="1"/>
          </p:cNvSpPr>
          <p:nvPr>
            <p:ph idx="1"/>
          </p:nvPr>
        </p:nvSpPr>
        <p:spPr/>
        <p:txBody>
          <a:bodyPr>
            <a:normAutofit fontScale="92500" lnSpcReduction="10000"/>
          </a:bodyPr>
          <a:lstStyle/>
          <a:p>
            <a:r>
              <a:rPr lang="en-GB" u="sng" dirty="0">
                <a:solidFill>
                  <a:srgbClr val="00B050"/>
                </a:solidFill>
              </a:rPr>
              <a:t>Analyse</a:t>
            </a:r>
            <a:r>
              <a:rPr lang="en-GB" dirty="0"/>
              <a:t> </a:t>
            </a:r>
            <a:r>
              <a:rPr lang="en-GB" u="sng" dirty="0">
                <a:solidFill>
                  <a:srgbClr val="0070C0"/>
                </a:solidFill>
              </a:rPr>
              <a:t>two key areas of </a:t>
            </a:r>
            <a:r>
              <a:rPr lang="en-GB" u="sng" dirty="0">
                <a:solidFill>
                  <a:srgbClr val="FF0000"/>
                </a:solidFill>
              </a:rPr>
              <a:t>…engineering</a:t>
            </a:r>
            <a:r>
              <a:rPr lang="en-GB" dirty="0"/>
              <a:t> </a:t>
            </a:r>
            <a:r>
              <a:rPr lang="en-GB" u="sng" dirty="0">
                <a:solidFill>
                  <a:srgbClr val="00B050"/>
                </a:solidFill>
              </a:rPr>
              <a:t>and critically evaluate</a:t>
            </a:r>
            <a:r>
              <a:rPr lang="en-GB" dirty="0">
                <a:solidFill>
                  <a:schemeClr val="bg1"/>
                </a:solidFill>
              </a:rPr>
              <a:t> </a:t>
            </a:r>
            <a:r>
              <a:rPr lang="en-GB" u="sng" dirty="0">
                <a:solidFill>
                  <a:srgbClr val="0070C0"/>
                </a:solidFill>
              </a:rPr>
              <a:t>the impact it has on …</a:t>
            </a:r>
          </a:p>
          <a:p>
            <a:pPr marL="0" indent="0">
              <a:buNone/>
            </a:pPr>
            <a:endParaRPr lang="en-GB" dirty="0"/>
          </a:p>
          <a:p>
            <a:pPr marL="0" indent="0">
              <a:buNone/>
            </a:pPr>
            <a:r>
              <a:rPr lang="en-GB" b="1" dirty="0"/>
              <a:t>T.A.P. model</a:t>
            </a:r>
            <a:r>
              <a:rPr lang="en-GB" dirty="0"/>
              <a:t>: </a:t>
            </a:r>
            <a:r>
              <a:rPr lang="en-GB" b="1" dirty="0">
                <a:solidFill>
                  <a:srgbClr val="FF0000"/>
                </a:solidFill>
              </a:rPr>
              <a:t>T</a:t>
            </a:r>
            <a:r>
              <a:rPr lang="en-GB" dirty="0">
                <a:solidFill>
                  <a:srgbClr val="FF0000"/>
                </a:solidFill>
              </a:rPr>
              <a:t>opics</a:t>
            </a:r>
            <a:r>
              <a:rPr lang="en-GB" dirty="0"/>
              <a:t>, </a:t>
            </a:r>
            <a:r>
              <a:rPr lang="en-GB" b="1" dirty="0">
                <a:solidFill>
                  <a:srgbClr val="00B050"/>
                </a:solidFill>
              </a:rPr>
              <a:t>A</a:t>
            </a:r>
            <a:r>
              <a:rPr lang="en-GB" dirty="0">
                <a:solidFill>
                  <a:srgbClr val="00B050"/>
                </a:solidFill>
              </a:rPr>
              <a:t>ctions</a:t>
            </a:r>
            <a:r>
              <a:rPr lang="en-GB" dirty="0"/>
              <a:t>, </a:t>
            </a:r>
            <a:r>
              <a:rPr lang="en-GB" b="1" dirty="0">
                <a:solidFill>
                  <a:srgbClr val="0070C0"/>
                </a:solidFill>
              </a:rPr>
              <a:t>P</a:t>
            </a:r>
            <a:r>
              <a:rPr lang="en-GB" dirty="0">
                <a:solidFill>
                  <a:srgbClr val="0070C0"/>
                </a:solidFill>
              </a:rPr>
              <a:t>arameters</a:t>
            </a:r>
          </a:p>
          <a:p>
            <a:pPr marL="0" indent="0">
              <a:buNone/>
            </a:pPr>
            <a:endParaRPr lang="en-GB" dirty="0"/>
          </a:p>
          <a:p>
            <a:pPr marL="0" indent="0">
              <a:buNone/>
            </a:pPr>
            <a:r>
              <a:rPr lang="en-GB" dirty="0">
                <a:solidFill>
                  <a:srgbClr val="0070C0"/>
                </a:solidFill>
              </a:rPr>
              <a:t>Additional parameters:</a:t>
            </a:r>
          </a:p>
          <a:p>
            <a:pPr marL="0" indent="0">
              <a:buNone/>
            </a:pPr>
            <a:r>
              <a:rPr lang="en-GB" dirty="0"/>
              <a:t>What else do you need? …Word count, font size, use of table and figures, preferred reference style? </a:t>
            </a:r>
            <a:r>
              <a:rPr lang="en-GB" dirty="0" err="1"/>
              <a:t>Etc</a:t>
            </a:r>
            <a:r>
              <a:rPr lang="en-GB" dirty="0"/>
              <a:t>  …Look at your Project Handbook and marking benchmark!  </a:t>
            </a:r>
          </a:p>
          <a:p>
            <a:pPr marL="0" indent="0">
              <a:buNone/>
            </a:pPr>
            <a:r>
              <a:rPr lang="en-GB" dirty="0"/>
              <a:t>N.B. The project handbook has report styling requirements</a:t>
            </a:r>
          </a:p>
          <a:p>
            <a:endParaRPr lang="en-GB" dirty="0"/>
          </a:p>
        </p:txBody>
      </p:sp>
    </p:spTree>
    <p:extLst>
      <p:ext uri="{BB962C8B-B14F-4D97-AF65-F5344CB8AC3E}">
        <p14:creationId xmlns:p14="http://schemas.microsoft.com/office/powerpoint/2010/main" val="2951856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Good presentation (title page)</a:t>
            </a:r>
          </a:p>
        </p:txBody>
      </p:sp>
      <p:sp>
        <p:nvSpPr>
          <p:cNvPr id="4" name="Rectangle 3"/>
          <p:cNvSpPr/>
          <p:nvPr/>
        </p:nvSpPr>
        <p:spPr>
          <a:xfrm>
            <a:off x="1055441" y="1484785"/>
            <a:ext cx="3456383" cy="4236857"/>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lvl="1"/>
            <a:r>
              <a:rPr lang="en-GB" sz="800" dirty="0"/>
              <a:t>My engineering project title</a:t>
            </a:r>
          </a:p>
          <a:p>
            <a:pPr lvl="1"/>
            <a:endParaRPr lang="en-GB" sz="800" dirty="0"/>
          </a:p>
          <a:p>
            <a:pPr lvl="1"/>
            <a:r>
              <a:rPr lang="en-GB" sz="800" dirty="0"/>
              <a:t>J. </a:t>
            </a:r>
            <a:r>
              <a:rPr lang="en-GB" sz="800" dirty="0" err="1"/>
              <a:t>Bloggs</a:t>
            </a:r>
            <a:endParaRPr lang="en-GB" sz="800" dirty="0"/>
          </a:p>
          <a:p>
            <a:pPr lvl="1"/>
            <a:r>
              <a:rPr lang="en-GB" sz="800" dirty="0" err="1"/>
              <a:t>Beng</a:t>
            </a:r>
            <a:r>
              <a:rPr lang="en-GB" sz="800" dirty="0"/>
              <a:t>. EEE</a:t>
            </a:r>
          </a:p>
          <a:p>
            <a:pPr lvl="1"/>
            <a:endParaRPr lang="en-GB" sz="800" dirty="0"/>
          </a:p>
          <a:p>
            <a:pPr lvl="1"/>
            <a:r>
              <a:rPr lang="en-GB" sz="800" dirty="0"/>
              <a:t>May 2018</a:t>
            </a:r>
          </a:p>
          <a:p>
            <a:pPr lvl="1"/>
            <a:endParaRPr lang="en-GB" sz="800" dirty="0"/>
          </a:p>
          <a:p>
            <a:pPr lvl="1"/>
            <a:r>
              <a:rPr lang="en-GB" sz="800" dirty="0" err="1"/>
              <a:t>Plym</a:t>
            </a:r>
            <a:r>
              <a:rPr lang="en-GB" sz="800" dirty="0"/>
              <a:t> </a:t>
            </a:r>
            <a:r>
              <a:rPr lang="en-GB" sz="800" dirty="0" err="1"/>
              <a:t>Uni</a:t>
            </a:r>
            <a:endParaRPr lang="en-GB" sz="800" dirty="0"/>
          </a:p>
        </p:txBody>
      </p:sp>
      <p:sp>
        <p:nvSpPr>
          <p:cNvPr id="5" name="Rectangle 4"/>
          <p:cNvSpPr/>
          <p:nvPr/>
        </p:nvSpPr>
        <p:spPr>
          <a:xfrm>
            <a:off x="6888089" y="1484784"/>
            <a:ext cx="3456383" cy="4236857"/>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GB" sz="1400" dirty="0"/>
          </a:p>
        </p:txBody>
      </p:sp>
      <p:sp>
        <p:nvSpPr>
          <p:cNvPr id="3" name="TextBox 2"/>
          <p:cNvSpPr txBox="1"/>
          <p:nvPr/>
        </p:nvSpPr>
        <p:spPr>
          <a:xfrm rot="19795084">
            <a:off x="1043292" y="3723462"/>
            <a:ext cx="3650808" cy="646331"/>
          </a:xfrm>
          <a:prstGeom prst="rect">
            <a:avLst/>
          </a:prstGeom>
          <a:noFill/>
        </p:spPr>
        <p:txBody>
          <a:bodyPr wrap="none" rtlCol="0">
            <a:spAutoFit/>
          </a:bodyPr>
          <a:lstStyle/>
          <a:p>
            <a:r>
              <a:rPr lang="en-GB" dirty="0">
                <a:solidFill>
                  <a:srgbClr val="FF0000"/>
                </a:solidFill>
              </a:rPr>
              <a:t>Bad presentation and formatting!</a:t>
            </a:r>
          </a:p>
          <a:p>
            <a:r>
              <a:rPr lang="en-GB" dirty="0">
                <a:solidFill>
                  <a:srgbClr val="FF0000"/>
                </a:solidFill>
              </a:rPr>
              <a:t>‘cannot be bothered’ first impression</a:t>
            </a:r>
          </a:p>
        </p:txBody>
      </p:sp>
      <p:sp>
        <p:nvSpPr>
          <p:cNvPr id="6" name="Rectangle 5"/>
          <p:cNvSpPr/>
          <p:nvPr/>
        </p:nvSpPr>
        <p:spPr>
          <a:xfrm>
            <a:off x="983432" y="5821712"/>
            <a:ext cx="9721080" cy="646331"/>
          </a:xfrm>
          <a:prstGeom prst="rect">
            <a:avLst/>
          </a:prstGeom>
        </p:spPr>
        <p:txBody>
          <a:bodyPr wrap="square">
            <a:spAutoFit/>
          </a:bodyPr>
          <a:lstStyle/>
          <a:p>
            <a:r>
              <a:rPr lang="en-US" b="1" dirty="0"/>
              <a:t>N.B. A standard title-page format can be found on student projects management site (SPMS).  </a:t>
            </a:r>
          </a:p>
          <a:p>
            <a:r>
              <a:rPr lang="en-US" b="1" dirty="0"/>
              <a:t>Please only put your name and student number on the Title Page for </a:t>
            </a:r>
            <a:r>
              <a:rPr lang="en-US" b="1" dirty="0">
                <a:solidFill>
                  <a:srgbClr val="FF0000"/>
                </a:solidFill>
              </a:rPr>
              <a:t>anonymous marking</a:t>
            </a:r>
            <a:endParaRPr lang="en-GB" b="1" dirty="0">
              <a:solidFill>
                <a:srgbClr val="FF0000"/>
              </a:solidFill>
            </a:endParaRPr>
          </a:p>
        </p:txBody>
      </p:sp>
      <p:sp>
        <p:nvSpPr>
          <p:cNvPr id="12" name="Flowchart: Magnetic Disk 11"/>
          <p:cNvSpPr/>
          <p:nvPr/>
        </p:nvSpPr>
        <p:spPr>
          <a:xfrm>
            <a:off x="6689316" y="2091096"/>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3" name="Flowchart: Magnetic Disk 12"/>
          <p:cNvSpPr/>
          <p:nvPr/>
        </p:nvSpPr>
        <p:spPr>
          <a:xfrm>
            <a:off x="6698648" y="225536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4" name="Flowchart: Magnetic Disk 13"/>
          <p:cNvSpPr/>
          <p:nvPr/>
        </p:nvSpPr>
        <p:spPr>
          <a:xfrm>
            <a:off x="6689316" y="1751529"/>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5" name="Flowchart: Magnetic Disk 14"/>
          <p:cNvSpPr/>
          <p:nvPr/>
        </p:nvSpPr>
        <p:spPr>
          <a:xfrm>
            <a:off x="6698648" y="1915797"/>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6" name="Flowchart: Magnetic Disk 15"/>
          <p:cNvSpPr/>
          <p:nvPr/>
        </p:nvSpPr>
        <p:spPr>
          <a:xfrm>
            <a:off x="6698648" y="243388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7" name="Flowchart: Magnetic Disk 16"/>
          <p:cNvSpPr/>
          <p:nvPr/>
        </p:nvSpPr>
        <p:spPr>
          <a:xfrm>
            <a:off x="6707980" y="261540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8" name="Flowchart: Magnetic Disk 17"/>
          <p:cNvSpPr/>
          <p:nvPr/>
        </p:nvSpPr>
        <p:spPr>
          <a:xfrm>
            <a:off x="6707980" y="313217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9" name="Flowchart: Magnetic Disk 18"/>
          <p:cNvSpPr/>
          <p:nvPr/>
        </p:nvSpPr>
        <p:spPr>
          <a:xfrm>
            <a:off x="6717312" y="3296442"/>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0" name="Flowchart: Magnetic Disk 19"/>
          <p:cNvSpPr/>
          <p:nvPr/>
        </p:nvSpPr>
        <p:spPr>
          <a:xfrm>
            <a:off x="6707980" y="2792607"/>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1" name="Flowchart: Magnetic Disk 20"/>
          <p:cNvSpPr/>
          <p:nvPr/>
        </p:nvSpPr>
        <p:spPr>
          <a:xfrm>
            <a:off x="6717312" y="2956875"/>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2" name="Flowchart: Magnetic Disk 21"/>
          <p:cNvSpPr/>
          <p:nvPr/>
        </p:nvSpPr>
        <p:spPr>
          <a:xfrm>
            <a:off x="6717312" y="3474962"/>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3" name="Flowchart: Magnetic Disk 22"/>
          <p:cNvSpPr/>
          <p:nvPr/>
        </p:nvSpPr>
        <p:spPr>
          <a:xfrm>
            <a:off x="6726644" y="3656482"/>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4" name="Flowchart: Magnetic Disk 23"/>
          <p:cNvSpPr/>
          <p:nvPr/>
        </p:nvSpPr>
        <p:spPr>
          <a:xfrm>
            <a:off x="6726644" y="4178266"/>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5" name="Flowchart: Magnetic Disk 24"/>
          <p:cNvSpPr/>
          <p:nvPr/>
        </p:nvSpPr>
        <p:spPr>
          <a:xfrm>
            <a:off x="6735976" y="434253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6" name="Flowchart: Magnetic Disk 25"/>
          <p:cNvSpPr/>
          <p:nvPr/>
        </p:nvSpPr>
        <p:spPr>
          <a:xfrm>
            <a:off x="6726644" y="3838699"/>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7" name="Flowchart: Magnetic Disk 26"/>
          <p:cNvSpPr/>
          <p:nvPr/>
        </p:nvSpPr>
        <p:spPr>
          <a:xfrm>
            <a:off x="6735976" y="4002967"/>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8" name="Flowchart: Magnetic Disk 27"/>
          <p:cNvSpPr/>
          <p:nvPr/>
        </p:nvSpPr>
        <p:spPr>
          <a:xfrm>
            <a:off x="6735976" y="452105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9" name="Flowchart: Magnetic Disk 28"/>
          <p:cNvSpPr/>
          <p:nvPr/>
        </p:nvSpPr>
        <p:spPr>
          <a:xfrm>
            <a:off x="6745308" y="470257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0" name="Flowchart: Magnetic Disk 29"/>
          <p:cNvSpPr/>
          <p:nvPr/>
        </p:nvSpPr>
        <p:spPr>
          <a:xfrm>
            <a:off x="6745308" y="5218061"/>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1" name="Flowchart: Magnetic Disk 30"/>
          <p:cNvSpPr/>
          <p:nvPr/>
        </p:nvSpPr>
        <p:spPr>
          <a:xfrm>
            <a:off x="6754640" y="5382329"/>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2" name="Flowchart: Magnetic Disk 31"/>
          <p:cNvSpPr/>
          <p:nvPr/>
        </p:nvSpPr>
        <p:spPr>
          <a:xfrm>
            <a:off x="6745308" y="487849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3" name="Flowchart: Magnetic Disk 32"/>
          <p:cNvSpPr/>
          <p:nvPr/>
        </p:nvSpPr>
        <p:spPr>
          <a:xfrm>
            <a:off x="6754640" y="5042762"/>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6" name="Flowchart: Magnetic Disk 35"/>
          <p:cNvSpPr/>
          <p:nvPr/>
        </p:nvSpPr>
        <p:spPr>
          <a:xfrm>
            <a:off x="6694679" y="1576230"/>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7" name="Flowchart: Magnetic Disk 36"/>
          <p:cNvSpPr/>
          <p:nvPr/>
        </p:nvSpPr>
        <p:spPr>
          <a:xfrm rot="16200000" flipV="1">
            <a:off x="1099295" y="1859744"/>
            <a:ext cx="218143" cy="45719"/>
          </a:xfrm>
          <a:prstGeom prst="flowChartMagneticDisk">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a:p>
        </p:txBody>
      </p:sp>
      <p:sp>
        <p:nvSpPr>
          <p:cNvPr id="38" name="Flowchart: Magnetic Disk 37"/>
          <p:cNvSpPr/>
          <p:nvPr/>
        </p:nvSpPr>
        <p:spPr>
          <a:xfrm rot="16200000" flipV="1">
            <a:off x="1113244" y="3574122"/>
            <a:ext cx="218143" cy="45719"/>
          </a:xfrm>
          <a:prstGeom prst="flowChartMagneticDisk">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a:p>
        </p:txBody>
      </p:sp>
      <p:sp>
        <p:nvSpPr>
          <p:cNvPr id="39" name="Flowchart: Magnetic Disk 38"/>
          <p:cNvSpPr/>
          <p:nvPr/>
        </p:nvSpPr>
        <p:spPr>
          <a:xfrm rot="16200000" flipV="1">
            <a:off x="1085929" y="5187321"/>
            <a:ext cx="218143" cy="45719"/>
          </a:xfrm>
          <a:prstGeom prst="flowChartMagneticDisk">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a:p>
        </p:txBody>
      </p:sp>
      <p:sp>
        <p:nvSpPr>
          <p:cNvPr id="40" name="TextBox 39"/>
          <p:cNvSpPr txBox="1"/>
          <p:nvPr/>
        </p:nvSpPr>
        <p:spPr>
          <a:xfrm rot="19795084">
            <a:off x="9516171" y="5165930"/>
            <a:ext cx="842923" cy="369332"/>
          </a:xfrm>
          <a:prstGeom prst="rect">
            <a:avLst/>
          </a:prstGeom>
          <a:noFill/>
        </p:spPr>
        <p:txBody>
          <a:bodyPr wrap="none" rtlCol="0">
            <a:spAutoFit/>
          </a:bodyPr>
          <a:lstStyle/>
          <a:p>
            <a:r>
              <a:rPr lang="en-GB" dirty="0">
                <a:solidFill>
                  <a:srgbClr val="00B050"/>
                </a:solidFill>
              </a:rPr>
              <a:t>Better!</a:t>
            </a:r>
          </a:p>
        </p:txBody>
      </p:sp>
      <p:sp>
        <p:nvSpPr>
          <p:cNvPr id="34" name="Flowchart: Magnetic Disk 33"/>
          <p:cNvSpPr/>
          <p:nvPr/>
        </p:nvSpPr>
        <p:spPr>
          <a:xfrm>
            <a:off x="6767301" y="5534729"/>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TextBox 6"/>
          <p:cNvSpPr txBox="1"/>
          <p:nvPr/>
        </p:nvSpPr>
        <p:spPr>
          <a:xfrm>
            <a:off x="4849597" y="3254693"/>
            <a:ext cx="1520609" cy="369332"/>
          </a:xfrm>
          <a:prstGeom prst="rect">
            <a:avLst/>
          </a:prstGeom>
          <a:noFill/>
        </p:spPr>
        <p:txBody>
          <a:bodyPr wrap="none" rtlCol="0">
            <a:spAutoFit/>
          </a:bodyPr>
          <a:lstStyle/>
          <a:p>
            <a:r>
              <a:rPr lang="en-GB" dirty="0"/>
              <a:t>Examples only</a:t>
            </a:r>
          </a:p>
        </p:txBody>
      </p:sp>
      <p:cxnSp>
        <p:nvCxnSpPr>
          <p:cNvPr id="9" name="Straight Arrow Connector 8"/>
          <p:cNvCxnSpPr>
            <a:stCxn id="7" idx="2"/>
          </p:cNvCxnSpPr>
          <p:nvPr/>
        </p:nvCxnSpPr>
        <p:spPr>
          <a:xfrm flipH="1">
            <a:off x="5591944" y="3624025"/>
            <a:ext cx="17958" cy="219768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7165489" y="1872888"/>
            <a:ext cx="3078824" cy="3701013"/>
          </a:xfrm>
          <a:prstGeom prst="rect">
            <a:avLst/>
          </a:prstGeom>
          <a:noFill/>
        </p:spPr>
        <p:txBody>
          <a:bodyPr wrap="square" rtlCol="0">
            <a:spAutoFit/>
          </a:bodyPr>
          <a:lstStyle/>
          <a:p>
            <a:pPr algn="ctr"/>
            <a:r>
              <a:rPr lang="en-GB" sz="1600" dirty="0"/>
              <a:t>My engineering project title</a:t>
            </a:r>
          </a:p>
          <a:p>
            <a:pPr algn="ctr"/>
            <a:endParaRPr lang="en-GB" sz="1050" dirty="0"/>
          </a:p>
          <a:p>
            <a:pPr algn="ctr"/>
            <a:r>
              <a:rPr lang="en-GB" sz="1100" dirty="0"/>
              <a:t>A report submitted towards the award of BEng degree in Electronic Engineering </a:t>
            </a:r>
          </a:p>
          <a:p>
            <a:pPr algn="ctr"/>
            <a:endParaRPr lang="en-GB" sz="1600" dirty="0"/>
          </a:p>
          <a:p>
            <a:pPr algn="ctr"/>
            <a:r>
              <a:rPr lang="en-GB" sz="1400" dirty="0"/>
              <a:t>J. </a:t>
            </a:r>
            <a:r>
              <a:rPr lang="en-GB" sz="1400" dirty="0" err="1"/>
              <a:t>Bloggs</a:t>
            </a:r>
            <a:r>
              <a:rPr lang="en-GB" sz="1400" dirty="0"/>
              <a:t> </a:t>
            </a:r>
          </a:p>
          <a:p>
            <a:pPr algn="ctr"/>
            <a:r>
              <a:rPr lang="en-GB" sz="1400" dirty="0"/>
              <a:t>Student no. </a:t>
            </a:r>
            <a:r>
              <a:rPr lang="en-GB" sz="1400" dirty="0" err="1"/>
              <a:t>xxxxxxxxxx</a:t>
            </a:r>
            <a:endParaRPr lang="en-GB" sz="1400" dirty="0"/>
          </a:p>
          <a:p>
            <a:pPr algn="ctr"/>
            <a:endParaRPr lang="en-GB" sz="1400" dirty="0"/>
          </a:p>
          <a:p>
            <a:pPr algn="ctr"/>
            <a:endParaRPr lang="en-GB" sz="1400" dirty="0"/>
          </a:p>
          <a:p>
            <a:pPr algn="ctr"/>
            <a:r>
              <a:rPr lang="en-GB" sz="1400" dirty="0"/>
              <a:t>School of Computing, </a:t>
            </a:r>
          </a:p>
          <a:p>
            <a:pPr algn="ctr"/>
            <a:r>
              <a:rPr lang="en-GB" sz="1400" dirty="0"/>
              <a:t>Electronics &amp; Mathematics</a:t>
            </a:r>
          </a:p>
          <a:p>
            <a:pPr algn="ctr"/>
            <a:endParaRPr lang="en-GB" sz="1600" dirty="0"/>
          </a:p>
          <a:p>
            <a:pPr algn="ctr"/>
            <a:r>
              <a:rPr lang="en-GB" sz="1400" dirty="0"/>
              <a:t>University of Plymouth </a:t>
            </a:r>
          </a:p>
          <a:p>
            <a:pPr algn="ctr"/>
            <a:endParaRPr lang="en-GB" sz="1600" dirty="0"/>
          </a:p>
          <a:p>
            <a:pPr algn="ctr"/>
            <a:r>
              <a:rPr lang="en-GB" sz="1400" dirty="0"/>
              <a:t>May 2018</a:t>
            </a:r>
          </a:p>
          <a:p>
            <a:endParaRPr lang="en-GB" dirty="0"/>
          </a:p>
        </p:txBody>
      </p:sp>
    </p:spTree>
    <p:extLst>
      <p:ext uri="{BB962C8B-B14F-4D97-AF65-F5344CB8AC3E}">
        <p14:creationId xmlns:p14="http://schemas.microsoft.com/office/powerpoint/2010/main" val="2794736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03713" y="260648"/>
            <a:ext cx="5110673" cy="6264696"/>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 name="TextBox 4"/>
          <p:cNvSpPr txBox="1"/>
          <p:nvPr/>
        </p:nvSpPr>
        <p:spPr>
          <a:xfrm>
            <a:off x="3791744" y="332656"/>
            <a:ext cx="4680519" cy="6432530"/>
          </a:xfrm>
          <a:prstGeom prst="rect">
            <a:avLst/>
          </a:prstGeom>
          <a:noFill/>
        </p:spPr>
        <p:txBody>
          <a:bodyPr wrap="square" rtlCol="0">
            <a:spAutoFit/>
          </a:bodyPr>
          <a:lstStyle/>
          <a:p>
            <a:r>
              <a:rPr lang="en-GB" sz="1900" b="1" dirty="0"/>
              <a:t>Title page</a:t>
            </a:r>
            <a:r>
              <a:rPr lang="en-GB" sz="1900" dirty="0"/>
              <a:t>: Typical scientific/technical report</a:t>
            </a:r>
          </a:p>
          <a:p>
            <a:endParaRPr lang="en-GB" sz="500" b="1" dirty="0"/>
          </a:p>
          <a:p>
            <a:r>
              <a:rPr lang="en-GB" sz="1900" b="1" dirty="0"/>
              <a:t>Summary (Abstract)</a:t>
            </a:r>
          </a:p>
          <a:p>
            <a:r>
              <a:rPr lang="en-GB" sz="1900" b="1" dirty="0"/>
              <a:t>Acknowledgments - thanks or recognition</a:t>
            </a:r>
          </a:p>
          <a:p>
            <a:r>
              <a:rPr lang="en-GB" sz="1900" b="1" dirty="0"/>
              <a:t>Table of contents</a:t>
            </a:r>
          </a:p>
          <a:p>
            <a:r>
              <a:rPr lang="en-GB" sz="1900" b="1" dirty="0"/>
              <a:t>Glossary of acronyms/abbreviations</a:t>
            </a:r>
          </a:p>
          <a:p>
            <a:endParaRPr lang="en-GB" sz="800" b="1" dirty="0"/>
          </a:p>
          <a:p>
            <a:pPr marL="457200" indent="-457200">
              <a:buAutoNum type="arabicPeriod"/>
            </a:pPr>
            <a:r>
              <a:rPr lang="en-GB" sz="1900" b="1" dirty="0"/>
              <a:t>Introduction </a:t>
            </a:r>
            <a:r>
              <a:rPr lang="en-GB" sz="1600" b="1" dirty="0">
                <a:solidFill>
                  <a:srgbClr val="FF0000"/>
                </a:solidFill>
              </a:rPr>
              <a:t>(Sets scene: project aims, objectives and background)</a:t>
            </a:r>
          </a:p>
          <a:p>
            <a:pPr marL="457200" indent="-457200">
              <a:buAutoNum type="arabicPeriod"/>
            </a:pPr>
            <a:r>
              <a:rPr lang="en-GB" sz="1900" b="1" dirty="0"/>
              <a:t>Main body</a:t>
            </a:r>
          </a:p>
          <a:p>
            <a:pPr lvl="1"/>
            <a:r>
              <a:rPr lang="en-GB" sz="1900" b="1" dirty="0"/>
              <a:t>2.1 	Discussions about 1</a:t>
            </a:r>
            <a:r>
              <a:rPr lang="en-GB" sz="1900" b="1" baseline="30000" dirty="0"/>
              <a:t>st</a:t>
            </a:r>
            <a:r>
              <a:rPr lang="en-GB" sz="1900" b="1" dirty="0"/>
              <a:t> topic:</a:t>
            </a:r>
          </a:p>
          <a:p>
            <a:pPr lvl="1"/>
            <a:r>
              <a:rPr lang="en-GB" sz="1900" b="1" dirty="0"/>
              <a:t>	</a:t>
            </a:r>
            <a:r>
              <a:rPr lang="en-GB" sz="1600" b="1" dirty="0">
                <a:solidFill>
                  <a:srgbClr val="FF0000"/>
                </a:solidFill>
              </a:rPr>
              <a:t>Describe, analyse and evaluate</a:t>
            </a:r>
          </a:p>
          <a:p>
            <a:pPr lvl="1"/>
            <a:r>
              <a:rPr lang="en-GB" sz="1900" b="1" dirty="0"/>
              <a:t>2.2 	Discussions about 2</a:t>
            </a:r>
            <a:r>
              <a:rPr lang="en-GB" sz="1900" b="1" baseline="30000" dirty="0"/>
              <a:t>nd</a:t>
            </a:r>
            <a:r>
              <a:rPr lang="en-GB" sz="1900" b="1" dirty="0"/>
              <a:t> topic:           	</a:t>
            </a:r>
            <a:r>
              <a:rPr lang="en-GB" sz="1600" b="1" dirty="0">
                <a:solidFill>
                  <a:srgbClr val="FF0000"/>
                </a:solidFill>
              </a:rPr>
              <a:t>Describe, analyse and evaluate</a:t>
            </a:r>
          </a:p>
          <a:p>
            <a:pPr lvl="1"/>
            <a:r>
              <a:rPr lang="en-GB" b="1" dirty="0"/>
              <a:t>2.3 	Discussions etc…..</a:t>
            </a:r>
          </a:p>
          <a:p>
            <a:pPr marL="457200" indent="-457200">
              <a:buAutoNum type="arabicPeriod"/>
            </a:pPr>
            <a:r>
              <a:rPr lang="en-GB" sz="1900" b="1" dirty="0"/>
              <a:t>Conclusions</a:t>
            </a:r>
          </a:p>
          <a:p>
            <a:r>
              <a:rPr lang="en-GB" sz="1900" b="1" dirty="0"/>
              <a:t>         </a:t>
            </a:r>
            <a:r>
              <a:rPr lang="en-GB" sz="1600" b="1" dirty="0">
                <a:solidFill>
                  <a:srgbClr val="FF0000"/>
                </a:solidFill>
              </a:rPr>
              <a:t>Are a summary of the evaluations</a:t>
            </a:r>
          </a:p>
          <a:p>
            <a:pPr marL="457200" indent="-457200">
              <a:buAutoNum type="arabicPeriod" startAt="4"/>
            </a:pPr>
            <a:r>
              <a:rPr lang="en-GB" sz="1900" b="1" dirty="0"/>
              <a:t>Recommendations</a:t>
            </a:r>
          </a:p>
          <a:p>
            <a:pPr lvl="1"/>
            <a:r>
              <a:rPr lang="en-GB" sz="1600" b="1" dirty="0">
                <a:solidFill>
                  <a:srgbClr val="FF0000"/>
                </a:solidFill>
              </a:rPr>
              <a:t>Can also be drawn from evaluations</a:t>
            </a:r>
          </a:p>
          <a:p>
            <a:pPr lvl="1"/>
            <a:endParaRPr lang="en-GB" sz="800" b="1" dirty="0"/>
          </a:p>
          <a:p>
            <a:r>
              <a:rPr lang="en-GB" sz="1900" b="1" dirty="0"/>
              <a:t>References </a:t>
            </a:r>
            <a:r>
              <a:rPr lang="en-GB" sz="1600" b="1" dirty="0"/>
              <a:t>(sources that are used in the main text)</a:t>
            </a:r>
          </a:p>
          <a:p>
            <a:r>
              <a:rPr lang="en-GB" sz="1900" b="1" dirty="0"/>
              <a:t>Bibliography </a:t>
            </a:r>
            <a:r>
              <a:rPr lang="en-GB" sz="1600" b="1" dirty="0"/>
              <a:t>(Sources read but not used in text)</a:t>
            </a:r>
          </a:p>
          <a:p>
            <a:r>
              <a:rPr lang="en-GB" sz="1900" b="1" dirty="0"/>
              <a:t>Appendix/Appendices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8963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 can help with:</a:t>
            </a:r>
          </a:p>
        </p:txBody>
      </p:sp>
      <p:sp>
        <p:nvSpPr>
          <p:cNvPr id="3" name="Content Placeholder 2"/>
          <p:cNvSpPr>
            <a:spLocks noGrp="1"/>
          </p:cNvSpPr>
          <p:nvPr>
            <p:ph idx="1"/>
          </p:nvPr>
        </p:nvSpPr>
        <p:spPr>
          <a:xfrm>
            <a:off x="1981200" y="1600201"/>
            <a:ext cx="5410944" cy="4525963"/>
          </a:xfrm>
        </p:spPr>
        <p:txBody>
          <a:bodyPr>
            <a:normAutofit/>
          </a:bodyPr>
          <a:lstStyle/>
          <a:p>
            <a:r>
              <a:rPr lang="en-GB" dirty="0"/>
              <a:t>writing and presenting</a:t>
            </a:r>
          </a:p>
          <a:p>
            <a:r>
              <a:rPr lang="en-GB" dirty="0"/>
              <a:t>developing thinking</a:t>
            </a:r>
          </a:p>
          <a:p>
            <a:r>
              <a:rPr lang="en-GB" dirty="0"/>
              <a:t>using literature critically</a:t>
            </a:r>
          </a:p>
          <a:p>
            <a:r>
              <a:rPr lang="en-GB" dirty="0"/>
              <a:t>managing projects</a:t>
            </a:r>
          </a:p>
          <a:p>
            <a:r>
              <a:rPr lang="en-GB" dirty="0"/>
              <a:t>articulating knowledge</a:t>
            </a:r>
          </a:p>
          <a:p>
            <a:r>
              <a:rPr lang="en-GB" dirty="0"/>
              <a:t>communicating ideas</a:t>
            </a:r>
          </a:p>
          <a:p>
            <a:r>
              <a:rPr lang="en-GB" dirty="0"/>
              <a:t>preparing for exams and assessment</a:t>
            </a:r>
          </a:p>
        </p:txBody>
      </p:sp>
      <p:pic>
        <p:nvPicPr>
          <p:cNvPr id="1026" name="Picture 2" descr="C:\Users\jtruscott\Downloads\4713224022_afcfa79293_z.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462128" y="1734716"/>
            <a:ext cx="2594313" cy="38884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30336" r="24116"/>
          <a:stretch/>
        </p:blipFill>
        <p:spPr>
          <a:xfrm>
            <a:off x="7462127" y="1734716"/>
            <a:ext cx="2655142" cy="3888432"/>
          </a:xfrm>
          <a:prstGeom prst="rect">
            <a:avLst/>
          </a:prstGeom>
        </p:spPr>
      </p:pic>
    </p:spTree>
    <p:extLst>
      <p:ext uri="{BB962C8B-B14F-4D97-AF65-F5344CB8AC3E}">
        <p14:creationId xmlns:p14="http://schemas.microsoft.com/office/powerpoint/2010/main" val="2642370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Report writing (numbered)</a:t>
            </a:r>
          </a:p>
        </p:txBody>
      </p:sp>
      <p:sp>
        <p:nvSpPr>
          <p:cNvPr id="3" name="Content Placeholder 2"/>
          <p:cNvSpPr>
            <a:spLocks noGrp="1"/>
          </p:cNvSpPr>
          <p:nvPr>
            <p:ph idx="1"/>
          </p:nvPr>
        </p:nvSpPr>
        <p:spPr/>
        <p:txBody>
          <a:bodyPr>
            <a:normAutofit fontScale="92500" lnSpcReduction="10000"/>
          </a:bodyPr>
          <a:lstStyle/>
          <a:p>
            <a:r>
              <a:rPr lang="en-GB" dirty="0"/>
              <a:t>Tend to be a numbered format:</a:t>
            </a:r>
          </a:p>
          <a:p>
            <a:pPr marL="457200" lvl="1" indent="0">
              <a:buNone/>
            </a:pPr>
            <a:r>
              <a:rPr lang="en-GB" dirty="0"/>
              <a:t>1.0 Introduction</a:t>
            </a:r>
          </a:p>
          <a:p>
            <a:pPr marL="914400" lvl="2" indent="0">
              <a:buNone/>
            </a:pPr>
            <a:r>
              <a:rPr lang="en-GB" dirty="0"/>
              <a:t>1.1 …</a:t>
            </a:r>
          </a:p>
          <a:p>
            <a:pPr marL="914400" lvl="2" indent="0">
              <a:buNone/>
            </a:pPr>
            <a:r>
              <a:rPr lang="en-GB" dirty="0"/>
              <a:t>1.2 …</a:t>
            </a:r>
          </a:p>
          <a:p>
            <a:pPr marL="457200" lvl="1" indent="0">
              <a:buNone/>
            </a:pPr>
            <a:r>
              <a:rPr lang="en-GB" b="1" dirty="0"/>
              <a:t>2.0 Main Body (</a:t>
            </a:r>
            <a:r>
              <a:rPr lang="en-GB" b="1" u="sng" dirty="0"/>
              <a:t>contain topics of discussion</a:t>
            </a:r>
            <a:r>
              <a:rPr lang="en-GB" b="1" dirty="0"/>
              <a:t>)</a:t>
            </a:r>
          </a:p>
          <a:p>
            <a:pPr marL="914400" lvl="2" indent="0">
              <a:buNone/>
            </a:pPr>
            <a:r>
              <a:rPr lang="en-GB" b="1" dirty="0"/>
              <a:t>2.1 Subsection to 2.0</a:t>
            </a:r>
          </a:p>
          <a:p>
            <a:pPr marL="914400" lvl="2" indent="0">
              <a:buNone/>
            </a:pPr>
            <a:r>
              <a:rPr lang="en-GB" b="1" dirty="0"/>
              <a:t>         2.1.1 Subsection to 2.1</a:t>
            </a:r>
          </a:p>
          <a:p>
            <a:pPr marL="449263" lvl="1" indent="0">
              <a:buNone/>
            </a:pPr>
            <a:r>
              <a:rPr lang="en-GB" b="1" dirty="0"/>
              <a:t>3.0 Main body topic 2</a:t>
            </a:r>
          </a:p>
          <a:p>
            <a:pPr marL="449263" lvl="1" indent="0">
              <a:buNone/>
            </a:pPr>
            <a:r>
              <a:rPr lang="en-GB" b="1" dirty="0"/>
              <a:t>4.0 Main body topic 3</a:t>
            </a:r>
          </a:p>
          <a:p>
            <a:pPr marL="457200" lvl="1" indent="0">
              <a:buNone/>
            </a:pPr>
            <a:r>
              <a:rPr lang="en-GB" dirty="0"/>
              <a:t>5.0 Conclusions</a:t>
            </a:r>
          </a:p>
          <a:p>
            <a:pPr marL="457200" lvl="1" indent="0">
              <a:buNone/>
            </a:pPr>
            <a:r>
              <a:rPr lang="en-GB" dirty="0"/>
              <a:t>6.0 Recommendations (not always needed)</a:t>
            </a:r>
          </a:p>
          <a:p>
            <a:pPr marL="457200" lvl="1" indent="0">
              <a:buNone/>
            </a:pPr>
            <a:r>
              <a:rPr lang="en-GB" dirty="0"/>
              <a:t>References</a:t>
            </a:r>
          </a:p>
          <a:p>
            <a:pPr marL="457200" lvl="1" indent="0">
              <a:buNone/>
            </a:pPr>
            <a:r>
              <a:rPr lang="en-GB" dirty="0"/>
              <a:t>Appendices</a:t>
            </a:r>
          </a:p>
        </p:txBody>
      </p:sp>
      <p:sp>
        <p:nvSpPr>
          <p:cNvPr id="4" name="TextBox 3"/>
          <p:cNvSpPr txBox="1"/>
          <p:nvPr/>
        </p:nvSpPr>
        <p:spPr>
          <a:xfrm>
            <a:off x="1055440" y="6126164"/>
            <a:ext cx="8532849" cy="369332"/>
          </a:xfrm>
          <a:prstGeom prst="rect">
            <a:avLst/>
          </a:prstGeom>
          <a:noFill/>
        </p:spPr>
        <p:txBody>
          <a:bodyPr wrap="none" rtlCol="0">
            <a:spAutoFit/>
          </a:bodyPr>
          <a:lstStyle/>
          <a:p>
            <a:r>
              <a:rPr lang="en-GB" dirty="0"/>
              <a:t>This is a simplified example  – check your brief!  (Project handbook is written like a report)</a:t>
            </a:r>
          </a:p>
        </p:txBody>
      </p:sp>
    </p:spTree>
    <p:extLst>
      <p:ext uri="{BB962C8B-B14F-4D97-AF65-F5344CB8AC3E}">
        <p14:creationId xmlns:p14="http://schemas.microsoft.com/office/powerpoint/2010/main" val="370507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should I write?</a:t>
            </a:r>
          </a:p>
        </p:txBody>
      </p:sp>
      <p:sp>
        <p:nvSpPr>
          <p:cNvPr id="3" name="Content Placeholder 2"/>
          <p:cNvSpPr>
            <a:spLocks noGrp="1"/>
          </p:cNvSpPr>
          <p:nvPr>
            <p:ph idx="1"/>
          </p:nvPr>
        </p:nvSpPr>
        <p:spPr/>
        <p:txBody>
          <a:bodyPr>
            <a:normAutofit/>
          </a:bodyPr>
          <a:lstStyle/>
          <a:p>
            <a:pPr marL="0" indent="0">
              <a:buNone/>
            </a:pPr>
            <a:r>
              <a:rPr lang="en-GB" dirty="0"/>
              <a:t>1.0  Introduction</a:t>
            </a:r>
          </a:p>
          <a:p>
            <a:pPr marL="457200" lvl="1" indent="0">
              <a:buNone/>
            </a:pPr>
            <a:r>
              <a:rPr lang="en-GB" dirty="0"/>
              <a:t>  1.1 - What you will discuss, and why </a:t>
            </a:r>
          </a:p>
          <a:p>
            <a:pPr marL="57150" indent="0">
              <a:buNone/>
            </a:pPr>
            <a:r>
              <a:rPr lang="en-GB" dirty="0"/>
              <a:t>2.0 Main body topic (Point): Describe, analyse &amp; evaluate</a:t>
            </a:r>
          </a:p>
          <a:p>
            <a:pPr marL="630238" lvl="1" indent="-173038">
              <a:buNone/>
            </a:pPr>
            <a:r>
              <a:rPr lang="en-GB" dirty="0"/>
              <a:t>  Mention points in order (as per introduction) Use critical thinking! </a:t>
            </a:r>
          </a:p>
          <a:p>
            <a:pPr marL="57150" indent="0">
              <a:buNone/>
            </a:pPr>
            <a:r>
              <a:rPr lang="en-GB" dirty="0"/>
              <a:t>3.0 Main body topic (Point): Describe, analyse &amp; evaluate</a:t>
            </a:r>
          </a:p>
          <a:p>
            <a:pPr marL="457200" lvl="1" indent="0">
              <a:buNone/>
            </a:pPr>
            <a:r>
              <a:rPr lang="en-GB" dirty="0"/>
              <a:t> 3.1 – New topic (Point): Describe, analyse &amp; evaluate</a:t>
            </a:r>
          </a:p>
          <a:p>
            <a:pPr marL="457200" lvl="1" indent="0">
              <a:buNone/>
            </a:pPr>
            <a:r>
              <a:rPr lang="en-GB" dirty="0"/>
              <a:t> </a:t>
            </a:r>
          </a:p>
        </p:txBody>
      </p:sp>
      <p:sp>
        <p:nvSpPr>
          <p:cNvPr id="5" name="TextBox 4"/>
          <p:cNvSpPr txBox="1"/>
          <p:nvPr/>
        </p:nvSpPr>
        <p:spPr>
          <a:xfrm>
            <a:off x="1055440" y="6126164"/>
            <a:ext cx="8532849" cy="369332"/>
          </a:xfrm>
          <a:prstGeom prst="rect">
            <a:avLst/>
          </a:prstGeom>
          <a:noFill/>
        </p:spPr>
        <p:txBody>
          <a:bodyPr wrap="none" rtlCol="0">
            <a:spAutoFit/>
          </a:bodyPr>
          <a:lstStyle/>
          <a:p>
            <a:r>
              <a:rPr lang="en-GB" dirty="0"/>
              <a:t>This is a simplified example  – check your brief!  (Project handbook is written like a report)</a:t>
            </a:r>
          </a:p>
        </p:txBody>
      </p:sp>
    </p:spTree>
    <p:extLst>
      <p:ext uri="{BB962C8B-B14F-4D97-AF65-F5344CB8AC3E}">
        <p14:creationId xmlns:p14="http://schemas.microsoft.com/office/powerpoint/2010/main" val="3865796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Main body</a:t>
            </a:r>
          </a:p>
        </p:txBody>
      </p:sp>
      <p:sp>
        <p:nvSpPr>
          <p:cNvPr id="3" name="Content Placeholder 2"/>
          <p:cNvSpPr>
            <a:spLocks noGrp="1"/>
          </p:cNvSpPr>
          <p:nvPr>
            <p:ph idx="1"/>
          </p:nvPr>
        </p:nvSpPr>
        <p:spPr/>
        <p:txBody>
          <a:bodyPr>
            <a:normAutofit lnSpcReduction="10000"/>
          </a:bodyPr>
          <a:lstStyle/>
          <a:p>
            <a:pPr marL="0" indent="0">
              <a:buNone/>
            </a:pPr>
            <a:r>
              <a:rPr lang="en-GB" dirty="0"/>
              <a:t>Sections of main body can be broken down further:</a:t>
            </a:r>
          </a:p>
          <a:p>
            <a:endParaRPr lang="en-GB" dirty="0"/>
          </a:p>
          <a:p>
            <a:pPr marL="0" indent="0">
              <a:buNone/>
            </a:pPr>
            <a:r>
              <a:rPr lang="en-GB" dirty="0"/>
              <a:t>2. Ultra-bright LEDs development</a:t>
            </a:r>
          </a:p>
          <a:p>
            <a:pPr marL="0" indent="0">
              <a:buNone/>
            </a:pPr>
            <a:r>
              <a:rPr lang="en-GB" sz="2600" dirty="0"/>
              <a:t>      2.1 Title about a subsection to 2   </a:t>
            </a:r>
          </a:p>
          <a:p>
            <a:pPr marL="0" indent="0">
              <a:buNone/>
            </a:pPr>
            <a:r>
              <a:rPr lang="en-GB" dirty="0"/>
              <a:t>3. Low power applications for Ultra-bright LEDs</a:t>
            </a:r>
          </a:p>
          <a:p>
            <a:pPr marL="0" indent="0">
              <a:buNone/>
            </a:pPr>
            <a:r>
              <a:rPr lang="en-GB" dirty="0"/>
              <a:t>     </a:t>
            </a:r>
            <a:r>
              <a:rPr lang="en-GB" sz="2600" dirty="0"/>
              <a:t>3.1 Title about a subsection to 3</a:t>
            </a:r>
          </a:p>
          <a:p>
            <a:pPr marL="400050" lvl="1" indent="0">
              <a:buNone/>
            </a:pPr>
            <a:r>
              <a:rPr lang="en-GB" dirty="0"/>
              <a:t>      </a:t>
            </a:r>
            <a:r>
              <a:rPr lang="en-GB" sz="2200" dirty="0"/>
              <a:t>3.1.1 further breakdown of 3.1</a:t>
            </a:r>
          </a:p>
          <a:p>
            <a:pPr marL="400050" lvl="1" indent="0">
              <a:buNone/>
            </a:pPr>
            <a:endParaRPr lang="en-GB" dirty="0"/>
          </a:p>
          <a:p>
            <a:r>
              <a:rPr lang="en-GB" dirty="0"/>
              <a:t>However, these sections MUST include some discussion, not just bare facts.</a:t>
            </a:r>
          </a:p>
        </p:txBody>
      </p:sp>
    </p:spTree>
    <p:extLst>
      <p:ext uri="{BB962C8B-B14F-4D97-AF65-F5344CB8AC3E}">
        <p14:creationId xmlns:p14="http://schemas.microsoft.com/office/powerpoint/2010/main" val="2555441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should I write?</a:t>
            </a:r>
          </a:p>
        </p:txBody>
      </p:sp>
      <p:sp>
        <p:nvSpPr>
          <p:cNvPr id="3" name="Content Placeholder 2"/>
          <p:cNvSpPr>
            <a:spLocks noGrp="1"/>
          </p:cNvSpPr>
          <p:nvPr>
            <p:ph idx="1"/>
          </p:nvPr>
        </p:nvSpPr>
        <p:spPr/>
        <p:txBody>
          <a:bodyPr>
            <a:normAutofit/>
          </a:bodyPr>
          <a:lstStyle/>
          <a:p>
            <a:pPr marL="0" indent="0">
              <a:buNone/>
            </a:pPr>
            <a:r>
              <a:rPr lang="en-GB" dirty="0"/>
              <a:t>4.0 Conclusions</a:t>
            </a:r>
          </a:p>
          <a:p>
            <a:pPr marL="457200" lvl="1" indent="0">
              <a:buNone/>
            </a:pPr>
            <a:r>
              <a:rPr lang="en-GB" dirty="0"/>
              <a:t>  4.1  These are a summary of the evaluations from discussion that are   	    not recommendations </a:t>
            </a:r>
          </a:p>
          <a:p>
            <a:pPr marL="457200" lvl="1" indent="0">
              <a:buNone/>
            </a:pPr>
            <a:r>
              <a:rPr lang="en-GB" dirty="0"/>
              <a:t>         4.1.1 - DO NOT add anything new…</a:t>
            </a:r>
          </a:p>
          <a:p>
            <a:pPr marL="0" indent="0">
              <a:buNone/>
            </a:pPr>
            <a:r>
              <a:rPr lang="en-GB" dirty="0"/>
              <a:t>5.0 Recommendations</a:t>
            </a:r>
          </a:p>
          <a:p>
            <a:pPr marL="457200" lvl="1" indent="0">
              <a:buNone/>
            </a:pPr>
            <a:r>
              <a:rPr lang="en-GB" dirty="0"/>
              <a:t>  5.1  What can you recommend from your evaluations?!</a:t>
            </a:r>
          </a:p>
          <a:p>
            <a:pPr marL="457200" lvl="1" indent="0">
              <a:buNone/>
            </a:pPr>
            <a:r>
              <a:rPr lang="en-GB" dirty="0"/>
              <a:t>  5.2  Recommendations are not always required in reports</a:t>
            </a:r>
          </a:p>
          <a:p>
            <a:pPr marL="457200" lvl="1" indent="0">
              <a:buNone/>
            </a:pPr>
            <a:endParaRPr lang="en-GB" dirty="0"/>
          </a:p>
        </p:txBody>
      </p:sp>
      <p:sp>
        <p:nvSpPr>
          <p:cNvPr id="5" name="TextBox 4"/>
          <p:cNvSpPr txBox="1"/>
          <p:nvPr/>
        </p:nvSpPr>
        <p:spPr>
          <a:xfrm>
            <a:off x="1055440" y="6126164"/>
            <a:ext cx="8532849" cy="369332"/>
          </a:xfrm>
          <a:prstGeom prst="rect">
            <a:avLst/>
          </a:prstGeom>
          <a:noFill/>
        </p:spPr>
        <p:txBody>
          <a:bodyPr wrap="none" rtlCol="0">
            <a:spAutoFit/>
          </a:bodyPr>
          <a:lstStyle/>
          <a:p>
            <a:r>
              <a:rPr lang="en-GB" dirty="0"/>
              <a:t>This is a simplified example  – check your brief!  (Project handbook is written like a report)</a:t>
            </a:r>
          </a:p>
        </p:txBody>
      </p:sp>
    </p:spTree>
    <p:extLst>
      <p:ext uri="{BB962C8B-B14F-4D97-AF65-F5344CB8AC3E}">
        <p14:creationId xmlns:p14="http://schemas.microsoft.com/office/powerpoint/2010/main" val="183028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Main body (contents)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a:t>Should include:</a:t>
            </a:r>
          </a:p>
          <a:p>
            <a:r>
              <a:rPr lang="en-GB"/>
              <a:t>Overall description of the project</a:t>
            </a:r>
          </a:p>
          <a:p>
            <a:r>
              <a:rPr lang="en-GB"/>
              <a:t>Business case – cost / market etc</a:t>
            </a:r>
          </a:p>
          <a:p>
            <a:r>
              <a:rPr lang="en-GB"/>
              <a:t>Design:  philosophy; principles; concepts; algorithms </a:t>
            </a:r>
          </a:p>
          <a:p>
            <a:r>
              <a:rPr lang="en-GB"/>
              <a:t>Sample calculations</a:t>
            </a:r>
          </a:p>
          <a:p>
            <a:pPr lvl="1"/>
            <a:r>
              <a:rPr lang="en-GB"/>
              <a:t>(FULL EXPLAINATION OF ANY DECISIONS MADE)</a:t>
            </a:r>
          </a:p>
          <a:p>
            <a:r>
              <a:rPr lang="en-GB"/>
              <a:t>Experimental set up - Methodology</a:t>
            </a:r>
          </a:p>
          <a:p>
            <a:r>
              <a:rPr lang="en-GB"/>
              <a:t>Unique features of hardware and/or software</a:t>
            </a:r>
          </a:p>
          <a:p>
            <a:r>
              <a:rPr lang="en-GB"/>
              <a:t>TESTING </a:t>
            </a:r>
          </a:p>
          <a:p>
            <a:r>
              <a:rPr lang="en-GB"/>
              <a:t>Presentation of the processed RESULTS</a:t>
            </a:r>
            <a:endParaRPr lang="en-GB" dirty="0"/>
          </a:p>
        </p:txBody>
      </p:sp>
      <p:sp>
        <p:nvSpPr>
          <p:cNvPr id="5" name="Rectangle 4"/>
          <p:cNvSpPr/>
          <p:nvPr/>
        </p:nvSpPr>
        <p:spPr>
          <a:xfrm>
            <a:off x="623392" y="6308727"/>
            <a:ext cx="3543984" cy="369332"/>
          </a:xfrm>
          <a:prstGeom prst="rect">
            <a:avLst/>
          </a:prstGeom>
        </p:spPr>
        <p:txBody>
          <a:bodyPr wrap="none">
            <a:spAutoFit/>
          </a:bodyPr>
          <a:lstStyle/>
          <a:p>
            <a:r>
              <a:rPr lang="en-GB" dirty="0"/>
              <a:t>Contents courtesy of Dr Paul Davey</a:t>
            </a:r>
          </a:p>
        </p:txBody>
      </p:sp>
    </p:spTree>
    <p:extLst>
      <p:ext uri="{BB962C8B-B14F-4D97-AF65-F5344CB8AC3E}">
        <p14:creationId xmlns:p14="http://schemas.microsoft.com/office/powerpoint/2010/main" val="361671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Main body (DO NOTs)</a:t>
            </a:r>
          </a:p>
        </p:txBody>
      </p:sp>
      <p:sp>
        <p:nvSpPr>
          <p:cNvPr id="3" name="Content Placeholder 2"/>
          <p:cNvSpPr>
            <a:spLocks noGrp="1"/>
          </p:cNvSpPr>
          <p:nvPr>
            <p:ph idx="1"/>
          </p:nvPr>
        </p:nvSpPr>
        <p:spPr/>
        <p:txBody>
          <a:bodyPr/>
          <a:lstStyle/>
          <a:p>
            <a:pPr>
              <a:buFont typeface="Monotype Sorts" pitchFamily="2" charset="2"/>
              <a:buNone/>
            </a:pPr>
            <a:r>
              <a:rPr lang="en-US" dirty="0"/>
              <a:t>Should </a:t>
            </a:r>
            <a:r>
              <a:rPr lang="en-US" b="1" dirty="0">
                <a:solidFill>
                  <a:srgbClr val="C00000"/>
                </a:solidFill>
              </a:rPr>
              <a:t>NOT</a:t>
            </a:r>
            <a:r>
              <a:rPr lang="en-US" dirty="0"/>
              <a:t> normally include</a:t>
            </a:r>
          </a:p>
          <a:p>
            <a:r>
              <a:rPr lang="en-US" dirty="0"/>
              <a:t>Lists of raw results</a:t>
            </a:r>
          </a:p>
          <a:p>
            <a:r>
              <a:rPr lang="en-US" dirty="0"/>
              <a:t>Minute details of hardware</a:t>
            </a:r>
          </a:p>
          <a:p>
            <a:r>
              <a:rPr lang="en-US" dirty="0"/>
              <a:t>Complete listings of software</a:t>
            </a:r>
          </a:p>
          <a:p>
            <a:r>
              <a:rPr lang="en-US" dirty="0"/>
              <a:t>Repeated calculations of the same kind</a:t>
            </a:r>
          </a:p>
          <a:p>
            <a:endParaRPr lang="en-GB" dirty="0"/>
          </a:p>
        </p:txBody>
      </p:sp>
      <p:sp>
        <p:nvSpPr>
          <p:cNvPr id="5" name="Rectangle 4"/>
          <p:cNvSpPr/>
          <p:nvPr/>
        </p:nvSpPr>
        <p:spPr>
          <a:xfrm>
            <a:off x="623392" y="6308727"/>
            <a:ext cx="3543984" cy="369332"/>
          </a:xfrm>
          <a:prstGeom prst="rect">
            <a:avLst/>
          </a:prstGeom>
        </p:spPr>
        <p:txBody>
          <a:bodyPr wrap="none">
            <a:spAutoFit/>
          </a:bodyPr>
          <a:lstStyle/>
          <a:p>
            <a:r>
              <a:rPr lang="en-GB" dirty="0"/>
              <a:t>Contents courtesy of Dr Paul Davey</a:t>
            </a:r>
          </a:p>
        </p:txBody>
      </p:sp>
    </p:spTree>
    <p:extLst>
      <p:ext uri="{BB962C8B-B14F-4D97-AF65-F5344CB8AC3E}">
        <p14:creationId xmlns:p14="http://schemas.microsoft.com/office/powerpoint/2010/main" val="1233051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03713" y="260648"/>
            <a:ext cx="5110673" cy="6264696"/>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 name="TextBox 4"/>
          <p:cNvSpPr txBox="1"/>
          <p:nvPr/>
        </p:nvSpPr>
        <p:spPr>
          <a:xfrm>
            <a:off x="3791744" y="573936"/>
            <a:ext cx="4680519" cy="4816703"/>
          </a:xfrm>
          <a:prstGeom prst="rect">
            <a:avLst/>
          </a:prstGeom>
          <a:noFill/>
        </p:spPr>
        <p:txBody>
          <a:bodyPr wrap="square" rtlCol="0">
            <a:spAutoFit/>
          </a:bodyPr>
          <a:lstStyle/>
          <a:p>
            <a:r>
              <a:rPr lang="en-GB" sz="2800" b="1" dirty="0"/>
              <a:t>Table of contents</a:t>
            </a:r>
            <a:endParaRPr lang="en-GB" sz="2800" dirty="0"/>
          </a:p>
          <a:p>
            <a:endParaRPr lang="en-GB" sz="500" b="1" dirty="0"/>
          </a:p>
          <a:p>
            <a:r>
              <a:rPr lang="en-GB" sz="1900" b="1" dirty="0"/>
              <a:t>Summary………………………………………………</a:t>
            </a:r>
            <a:r>
              <a:rPr lang="en-GB" sz="1900" b="1" dirty="0" err="1"/>
              <a:t>i</a:t>
            </a:r>
            <a:endParaRPr lang="en-GB" sz="1900" b="1" dirty="0"/>
          </a:p>
          <a:p>
            <a:r>
              <a:rPr lang="en-GB" sz="1900" b="1" dirty="0"/>
              <a:t>Acknowledgments……………………………….ii</a:t>
            </a:r>
          </a:p>
          <a:p>
            <a:r>
              <a:rPr lang="en-GB" sz="1900" b="1" dirty="0"/>
              <a:t>Glossary of acronyms/abbreviations..…iii</a:t>
            </a:r>
          </a:p>
          <a:p>
            <a:endParaRPr lang="en-GB" sz="800" b="1" dirty="0"/>
          </a:p>
          <a:p>
            <a:r>
              <a:rPr lang="en-GB" sz="1900" b="1" dirty="0"/>
              <a:t>1 Introduction………………………………………1</a:t>
            </a:r>
          </a:p>
          <a:p>
            <a:r>
              <a:rPr lang="en-GB" sz="1900" b="1" dirty="0"/>
              <a:t>  1.1 </a:t>
            </a:r>
            <a:r>
              <a:rPr lang="en-GB" sz="1900" b="1" dirty="0" err="1"/>
              <a:t>xxxxxxxx</a:t>
            </a:r>
            <a:r>
              <a:rPr lang="en-GB" sz="1900" b="1" dirty="0"/>
              <a:t>……………………………………….1</a:t>
            </a:r>
          </a:p>
          <a:p>
            <a:r>
              <a:rPr lang="en-GB" sz="1900" b="1" dirty="0"/>
              <a:t>2 Main body..……………………………………….3</a:t>
            </a:r>
          </a:p>
          <a:p>
            <a:r>
              <a:rPr lang="en-GB" sz="1900" b="1" dirty="0"/>
              <a:t>   2.1 </a:t>
            </a:r>
            <a:r>
              <a:rPr lang="en-GB" sz="1900" b="1" dirty="0" err="1"/>
              <a:t>xxxxxxxx</a:t>
            </a:r>
            <a:r>
              <a:rPr lang="en-GB" sz="1900" b="1" dirty="0"/>
              <a:t>.……………………………………..4</a:t>
            </a:r>
          </a:p>
          <a:p>
            <a:r>
              <a:rPr lang="en-GB" sz="1900" b="1" dirty="0"/>
              <a:t>         2.1.2 </a:t>
            </a:r>
            <a:r>
              <a:rPr lang="en-GB" sz="1900" b="1" dirty="0" err="1"/>
              <a:t>xxxxxxxxxx</a:t>
            </a:r>
            <a:r>
              <a:rPr lang="en-GB" sz="1900" b="1" dirty="0"/>
              <a:t>……………………………5</a:t>
            </a:r>
          </a:p>
          <a:p>
            <a:endParaRPr lang="en-GB" sz="1900" b="1" dirty="0"/>
          </a:p>
          <a:p>
            <a:r>
              <a:rPr lang="en-GB" sz="1900" b="1" dirty="0"/>
              <a:t>And so on….      </a:t>
            </a:r>
          </a:p>
          <a:p>
            <a:endParaRPr lang="en-GB" sz="1900" b="1" dirty="0"/>
          </a:p>
          <a:p>
            <a:r>
              <a:rPr lang="en-GB" sz="1900" b="1" dirty="0">
                <a:solidFill>
                  <a:srgbClr val="C00000"/>
                </a:solidFill>
              </a:rPr>
              <a:t>Did you know: if you use the MS Word style sheet for headings, you can automatically create a table of contents!    </a:t>
            </a:r>
            <a:r>
              <a:rPr lang="en-GB" sz="1900" b="1" dirty="0"/>
              <a:t>	</a:t>
            </a:r>
            <a:endParaRPr lang="en-GB" dirty="0"/>
          </a:p>
        </p:txBody>
      </p:sp>
    </p:spTree>
    <p:extLst>
      <p:ext uri="{BB962C8B-B14F-4D97-AF65-F5344CB8AC3E}">
        <p14:creationId xmlns:p14="http://schemas.microsoft.com/office/powerpoint/2010/main" val="259969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Academic writing / Critical writing</a:t>
            </a:r>
          </a:p>
        </p:txBody>
      </p:sp>
      <p:graphicFrame>
        <p:nvGraphicFramePr>
          <p:cNvPr id="4" name="Content Placeholder 3"/>
          <p:cNvGraphicFramePr>
            <a:graphicFrameLocks noGrp="1"/>
          </p:cNvGraphicFramePr>
          <p:nvPr>
            <p:ph idx="1"/>
          </p:nvPr>
        </p:nvGraphicFramePr>
        <p:xfrm>
          <a:off x="1981200" y="1412777"/>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7025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Imagine you are a</a:t>
            </a:r>
            <a:br>
              <a:rPr lang="en-GB" dirty="0"/>
            </a:br>
            <a:r>
              <a:rPr lang="en-GB" dirty="0"/>
              <a:t>Film director…  </a:t>
            </a:r>
          </a:p>
        </p:txBody>
      </p:sp>
      <p:sp>
        <p:nvSpPr>
          <p:cNvPr id="5" name="Subtitle 4"/>
          <p:cNvSpPr>
            <a:spLocks noGrp="1"/>
          </p:cNvSpPr>
          <p:nvPr>
            <p:ph type="subTitle" idx="1"/>
          </p:nvPr>
        </p:nvSpPr>
        <p:spPr/>
        <p:txBody>
          <a:bodyPr>
            <a:normAutofit/>
          </a:bodyPr>
          <a:lstStyle/>
          <a:p>
            <a:r>
              <a:rPr lang="en-GB" dirty="0"/>
              <a:t>…and handed some scripts to read.</a:t>
            </a:r>
          </a:p>
          <a:p>
            <a:r>
              <a:rPr lang="en-GB" dirty="0"/>
              <a:t>The film brief: a murder mystery about an important person murdered in a public place, at night.</a:t>
            </a:r>
          </a:p>
        </p:txBody>
      </p:sp>
    </p:spTree>
    <p:extLst>
      <p:ext uri="{BB962C8B-B14F-4D97-AF65-F5344CB8AC3E}">
        <p14:creationId xmlns:p14="http://schemas.microsoft.com/office/powerpoint/2010/main" val="3842813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Script 1</a:t>
            </a:r>
          </a:p>
        </p:txBody>
      </p:sp>
      <p:graphicFrame>
        <p:nvGraphicFramePr>
          <p:cNvPr id="4" name="Content Placeholder 3"/>
          <p:cNvGraphicFramePr>
            <a:graphicFrameLocks noGrp="1"/>
          </p:cNvGraphicFramePr>
          <p:nvPr>
            <p:ph idx="1"/>
          </p:nvPr>
        </p:nvGraphicFramePr>
        <p:xfrm>
          <a:off x="1981200" y="1412777"/>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7232214" y="5805264"/>
            <a:ext cx="3400290" cy="1107996"/>
          </a:xfrm>
          <a:prstGeom prst="rect">
            <a:avLst/>
          </a:prstGeom>
        </p:spPr>
        <p:txBody>
          <a:bodyPr wrap="none">
            <a:spAutoFit/>
          </a:bodyPr>
          <a:lstStyle/>
          <a:p>
            <a:r>
              <a:rPr lang="en-GB" sz="6600" dirty="0"/>
              <a:t>THE END </a:t>
            </a:r>
          </a:p>
        </p:txBody>
      </p:sp>
    </p:spTree>
    <p:extLst>
      <p:ext uri="{BB962C8B-B14F-4D97-AF65-F5344CB8AC3E}">
        <p14:creationId xmlns:p14="http://schemas.microsoft.com/office/powerpoint/2010/main" val="353098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‘Digital’ Writing Café</a:t>
            </a:r>
          </a:p>
        </p:txBody>
      </p:sp>
      <p:sp>
        <p:nvSpPr>
          <p:cNvPr id="3" name="Content Placeholder 2"/>
          <p:cNvSpPr>
            <a:spLocks noGrp="1"/>
          </p:cNvSpPr>
          <p:nvPr>
            <p:ph idx="1"/>
          </p:nvPr>
        </p:nvSpPr>
        <p:spPr>
          <a:xfrm>
            <a:off x="775849" y="1783169"/>
            <a:ext cx="5741020" cy="4351338"/>
          </a:xfrm>
        </p:spPr>
        <p:txBody>
          <a:bodyPr>
            <a:normAutofit/>
          </a:bodyPr>
          <a:lstStyle/>
          <a:p>
            <a:r>
              <a:rPr lang="en-GB"/>
              <a:t>Drop in (no booking!)</a:t>
            </a:r>
          </a:p>
          <a:p>
            <a:r>
              <a:rPr lang="en-GB"/>
              <a:t>1pm – 4pm Mon-Fri (Semester time)</a:t>
            </a:r>
          </a:p>
          <a:p>
            <a:r>
              <a:rPr lang="en-GB"/>
              <a:t>Via Zoom</a:t>
            </a:r>
          </a:p>
          <a:p>
            <a:r>
              <a:rPr lang="en-GB"/>
              <a:t>Student writing mentors – breakout rooms</a:t>
            </a:r>
          </a:p>
          <a:p>
            <a:endParaRPr lang="en-GB"/>
          </a:p>
          <a:p>
            <a:endParaRPr lang="en-GB"/>
          </a:p>
        </p:txBody>
      </p:sp>
      <p:pic>
        <p:nvPicPr>
          <p:cNvPr id="1027" name="Picture 3" descr="C:\Users\jtruscott\Downloads\15871206469_4313e3a8cd_z (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976284" y="2570379"/>
            <a:ext cx="3215716" cy="42876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4421801"/>
            <a:ext cx="4752648" cy="584775"/>
          </a:xfrm>
          <a:prstGeom prst="rect">
            <a:avLst/>
          </a:prstGeom>
        </p:spPr>
        <p:txBody>
          <a:bodyPr wrap="none">
            <a:spAutoFit/>
          </a:bodyPr>
          <a:lstStyle/>
          <a:p>
            <a:r>
              <a:rPr lang="en-GB" sz="3200">
                <a:solidFill>
                  <a:srgbClr val="002060"/>
                </a:solidFill>
              </a:rPr>
              <a:t>www.plymouth.ac.uk/learn</a:t>
            </a:r>
          </a:p>
        </p:txBody>
      </p:sp>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03391" y="5003330"/>
            <a:ext cx="2472893" cy="1854670"/>
          </a:xfrm>
          <a:prstGeom prst="rect">
            <a:avLst/>
          </a:prstGeom>
        </p:spPr>
      </p:pic>
    </p:spTree>
    <p:extLst>
      <p:ext uri="{BB962C8B-B14F-4D97-AF65-F5344CB8AC3E}">
        <p14:creationId xmlns:p14="http://schemas.microsoft.com/office/powerpoint/2010/main" val="3251342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Script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24419429"/>
              </p:ext>
            </p:extLst>
          </p:nvPr>
        </p:nvGraphicFramePr>
        <p:xfrm>
          <a:off x="1981200" y="1340769"/>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7232214" y="5805264"/>
            <a:ext cx="3400290" cy="1107996"/>
          </a:xfrm>
          <a:prstGeom prst="rect">
            <a:avLst/>
          </a:prstGeom>
        </p:spPr>
        <p:txBody>
          <a:bodyPr wrap="none">
            <a:spAutoFit/>
          </a:bodyPr>
          <a:lstStyle/>
          <a:p>
            <a:r>
              <a:rPr lang="en-GB" sz="6600" dirty="0"/>
              <a:t>THE END </a:t>
            </a:r>
          </a:p>
        </p:txBody>
      </p:sp>
    </p:spTree>
    <p:extLst>
      <p:ext uri="{BB962C8B-B14F-4D97-AF65-F5344CB8AC3E}">
        <p14:creationId xmlns:p14="http://schemas.microsoft.com/office/powerpoint/2010/main" val="942732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Script 3</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32603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7628454" y="5938877"/>
            <a:ext cx="3400290" cy="1107996"/>
          </a:xfrm>
          <a:prstGeom prst="rect">
            <a:avLst/>
          </a:prstGeom>
        </p:spPr>
        <p:txBody>
          <a:bodyPr wrap="none">
            <a:spAutoFit/>
          </a:bodyPr>
          <a:lstStyle/>
          <a:p>
            <a:r>
              <a:rPr lang="en-GB" sz="6600" dirty="0"/>
              <a:t>THE END </a:t>
            </a:r>
          </a:p>
        </p:txBody>
      </p:sp>
    </p:spTree>
    <p:extLst>
      <p:ext uri="{BB962C8B-B14F-4D97-AF65-F5344CB8AC3E}">
        <p14:creationId xmlns:p14="http://schemas.microsoft.com/office/powerpoint/2010/main" val="740088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919" b="432"/>
          <a:stretch/>
        </p:blipFill>
        <p:spPr bwMode="auto">
          <a:xfrm>
            <a:off x="2667000" y="9376"/>
            <a:ext cx="6247848" cy="68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176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Sentence flow</a:t>
            </a:r>
          </a:p>
        </p:txBody>
      </p:sp>
      <p:sp>
        <p:nvSpPr>
          <p:cNvPr id="3" name="Content Placeholder 2"/>
          <p:cNvSpPr>
            <a:spLocks noGrp="1"/>
          </p:cNvSpPr>
          <p:nvPr>
            <p:ph idx="1"/>
          </p:nvPr>
        </p:nvSpPr>
        <p:spPr>
          <a:xfrm>
            <a:off x="838200" y="1490345"/>
            <a:ext cx="10515600" cy="4351338"/>
          </a:xfrm>
        </p:spPr>
        <p:txBody>
          <a:bodyPr>
            <a:normAutofit/>
          </a:bodyPr>
          <a:lstStyle/>
          <a:p>
            <a:pPr marL="0" indent="0">
              <a:buNone/>
            </a:pPr>
            <a:r>
              <a:rPr lang="en-GB" b="1" dirty="0"/>
              <a:t>Is this a good discussion?</a:t>
            </a:r>
          </a:p>
          <a:p>
            <a:pPr marL="457200" lvl="1" indent="0">
              <a:buNone/>
            </a:pPr>
            <a:r>
              <a:rPr lang="en-GB" dirty="0"/>
              <a:t>Forsyth (2013, p.36) states that ’…others in the field of engineering should do the following…’ There is also a number of suggestions that engineering practice should be… (Jones, 2016).  Jones (2016) also describes this initial process as having…and there are a number of things to consider… According to UK-SPEC (2015) it is required that engineers carryout… The guidelines also details certain aspect of practice required… (UK-SPEC, 2016). Jones (2016) touches on this by demonstrating…</a:t>
            </a:r>
          </a:p>
          <a:p>
            <a:pPr marL="57150" indent="0">
              <a:buNone/>
            </a:pPr>
            <a:r>
              <a:rPr lang="en-GB" dirty="0"/>
              <a:t>NO! This is sentence after sentence of facts (only description)… </a:t>
            </a:r>
          </a:p>
          <a:p>
            <a:pPr marL="57150" indent="0">
              <a:buNone/>
            </a:pPr>
            <a:r>
              <a:rPr lang="en-GB" dirty="0"/>
              <a:t>However, it is a good use of Harvard (‘in-text’ citations) referencing.</a:t>
            </a:r>
          </a:p>
          <a:p>
            <a:pPr marL="457200" lvl="1" indent="0">
              <a:buNone/>
            </a:pPr>
            <a:endParaRPr lang="en-GB" dirty="0"/>
          </a:p>
          <a:p>
            <a:pPr marL="457200" lvl="1" indent="0">
              <a:buNone/>
            </a:pPr>
            <a:endParaRPr lang="en-GB" dirty="0"/>
          </a:p>
          <a:p>
            <a:pPr marL="457200" lvl="1" indent="0">
              <a:buNone/>
            </a:pPr>
            <a:endParaRPr lang="en-GB" sz="1600" dirty="0"/>
          </a:p>
          <a:p>
            <a:endParaRPr lang="en-GB" dirty="0"/>
          </a:p>
        </p:txBody>
      </p:sp>
    </p:spTree>
    <p:extLst>
      <p:ext uri="{BB962C8B-B14F-4D97-AF65-F5344CB8AC3E}">
        <p14:creationId xmlns:p14="http://schemas.microsoft.com/office/powerpoint/2010/main" val="95953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Sentence flow</a:t>
            </a:r>
          </a:p>
        </p:txBody>
      </p:sp>
      <p:sp>
        <p:nvSpPr>
          <p:cNvPr id="3" name="Content Placeholder 2"/>
          <p:cNvSpPr>
            <a:spLocks noGrp="1"/>
          </p:cNvSpPr>
          <p:nvPr>
            <p:ph idx="1"/>
          </p:nvPr>
        </p:nvSpPr>
        <p:spPr/>
        <p:txBody>
          <a:bodyPr>
            <a:normAutofit/>
          </a:bodyPr>
          <a:lstStyle/>
          <a:p>
            <a:pPr marL="0" indent="0">
              <a:buNone/>
            </a:pPr>
            <a:r>
              <a:rPr lang="en-GB" dirty="0"/>
              <a:t>‘Leaving aside the issue of structured training, normal daily physical activity is a neglected area. Daily exercise can…’</a:t>
            </a:r>
          </a:p>
          <a:p>
            <a:pPr marL="457200" lvl="1" indent="0">
              <a:buNone/>
            </a:pPr>
            <a:r>
              <a:rPr lang="en-GB" sz="1900" dirty="0"/>
              <a:t>						 			</a:t>
            </a:r>
            <a:r>
              <a:rPr lang="en-GB" sz="2100" dirty="0"/>
              <a:t>(Godfrey, 2013: 36)</a:t>
            </a:r>
          </a:p>
          <a:p>
            <a:pPr marL="457200" lvl="1" indent="0">
              <a:buNone/>
            </a:pPr>
            <a:endParaRPr lang="en-GB" dirty="0"/>
          </a:p>
          <a:p>
            <a:pPr marL="457200" lvl="1" indent="0">
              <a:buNone/>
            </a:pPr>
            <a:endParaRPr lang="en-GB" sz="1600" dirty="0"/>
          </a:p>
          <a:p>
            <a:endParaRPr lang="en-GB" dirty="0"/>
          </a:p>
        </p:txBody>
      </p:sp>
      <p:sp>
        <p:nvSpPr>
          <p:cNvPr id="4" name="Rectangle 3"/>
          <p:cNvSpPr/>
          <p:nvPr/>
        </p:nvSpPr>
        <p:spPr>
          <a:xfrm>
            <a:off x="119336" y="6381328"/>
            <a:ext cx="9806880" cy="369332"/>
          </a:xfrm>
          <a:prstGeom prst="rect">
            <a:avLst/>
          </a:prstGeom>
        </p:spPr>
        <p:txBody>
          <a:bodyPr wrap="square">
            <a:spAutoFit/>
          </a:bodyPr>
          <a:lstStyle/>
          <a:p>
            <a:r>
              <a:rPr lang="en-GB" dirty="0"/>
              <a:t>Godfrey, J. (2013) </a:t>
            </a:r>
            <a:r>
              <a:rPr lang="en-GB" i="1" dirty="0"/>
              <a:t>The Student Phrase Book: Vocabulary for Writing at University.</a:t>
            </a:r>
            <a:r>
              <a:rPr lang="en-GB" dirty="0"/>
              <a:t> Palgrave Macmillan.</a:t>
            </a:r>
          </a:p>
        </p:txBody>
      </p:sp>
    </p:spTree>
    <p:extLst>
      <p:ext uri="{BB962C8B-B14F-4D97-AF65-F5344CB8AC3E}">
        <p14:creationId xmlns:p14="http://schemas.microsoft.com/office/powerpoint/2010/main" val="3310613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Paragraphs</a:t>
            </a:r>
          </a:p>
        </p:txBody>
      </p:sp>
      <p:sp>
        <p:nvSpPr>
          <p:cNvPr id="3" name="Content Placeholder 2"/>
          <p:cNvSpPr>
            <a:spLocks noGrp="1"/>
          </p:cNvSpPr>
          <p:nvPr>
            <p:ph idx="1"/>
          </p:nvPr>
        </p:nvSpPr>
        <p:spPr/>
        <p:txBody>
          <a:bodyPr/>
          <a:lstStyle/>
          <a:p>
            <a:r>
              <a:rPr lang="en-GB" dirty="0"/>
              <a:t>Typically 5-7 sentences in length</a:t>
            </a:r>
          </a:p>
          <a:p>
            <a:pPr lvl="1"/>
            <a:r>
              <a:rPr lang="en-GB" dirty="0"/>
              <a:t>Help break up the text</a:t>
            </a:r>
          </a:p>
          <a:p>
            <a:pPr lvl="1"/>
            <a:r>
              <a:rPr lang="en-GB" dirty="0"/>
              <a:t>Makes it easier to read</a:t>
            </a:r>
          </a:p>
          <a:p>
            <a:pPr lvl="1"/>
            <a:r>
              <a:rPr lang="en-GB" dirty="0"/>
              <a:t>Only use as a rough guide</a:t>
            </a:r>
          </a:p>
          <a:p>
            <a:endParaRPr lang="en-GB" dirty="0"/>
          </a:p>
          <a:p>
            <a:r>
              <a:rPr lang="en-GB" dirty="0"/>
              <a:t>The first sentence of the paragraph most important!</a:t>
            </a:r>
          </a:p>
          <a:p>
            <a:pPr lvl="1"/>
            <a:r>
              <a:rPr lang="en-GB" dirty="0"/>
              <a:t>Helps with the flow</a:t>
            </a:r>
          </a:p>
          <a:p>
            <a:pPr lvl="1"/>
            <a:endParaRPr lang="en-GB" dirty="0"/>
          </a:p>
        </p:txBody>
      </p:sp>
    </p:spTree>
    <p:extLst>
      <p:ext uri="{BB962C8B-B14F-4D97-AF65-F5344CB8AC3E}">
        <p14:creationId xmlns:p14="http://schemas.microsoft.com/office/powerpoint/2010/main" val="697913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paragraphs flow</a:t>
            </a:r>
          </a:p>
        </p:txBody>
      </p:sp>
      <p:sp>
        <p:nvSpPr>
          <p:cNvPr id="3" name="Content Placeholder 2"/>
          <p:cNvSpPr>
            <a:spLocks noGrp="1"/>
          </p:cNvSpPr>
          <p:nvPr>
            <p:ph idx="1"/>
          </p:nvPr>
        </p:nvSpPr>
        <p:spPr/>
        <p:txBody>
          <a:bodyPr>
            <a:normAutofit/>
          </a:bodyPr>
          <a:lstStyle/>
          <a:p>
            <a:r>
              <a:rPr lang="en-GB" dirty="0"/>
              <a:t>The first sentence should help the reader understand the direction of writing:</a:t>
            </a:r>
          </a:p>
          <a:p>
            <a:pPr lvl="1"/>
            <a:r>
              <a:rPr lang="en-GB" dirty="0"/>
              <a:t>Continuation from the last paragraph</a:t>
            </a:r>
          </a:p>
          <a:p>
            <a:pPr lvl="1"/>
            <a:r>
              <a:rPr lang="en-GB" dirty="0"/>
              <a:t>Or starting a new point</a:t>
            </a:r>
          </a:p>
          <a:p>
            <a:pPr marL="0" indent="0">
              <a:buNone/>
            </a:pPr>
            <a:endParaRPr lang="en-GB" dirty="0"/>
          </a:p>
          <a:p>
            <a:pPr marL="0" indent="0">
              <a:buNone/>
            </a:pPr>
            <a:r>
              <a:rPr lang="en-GB" dirty="0"/>
              <a:t>‘The previous paragraph outlined the main sources of automatic ageism. There are also several other more minor sources.’</a:t>
            </a:r>
          </a:p>
          <a:p>
            <a:pPr marL="457200" lvl="1" indent="0">
              <a:buNone/>
            </a:pPr>
            <a:r>
              <a:rPr lang="en-GB" sz="2600" dirty="0"/>
              <a:t>									</a:t>
            </a:r>
            <a:r>
              <a:rPr lang="en-GB" sz="2100" dirty="0"/>
              <a:t>(Godfrey, 2013: 36)</a:t>
            </a:r>
          </a:p>
          <a:p>
            <a:endParaRPr lang="en-GB" dirty="0"/>
          </a:p>
        </p:txBody>
      </p:sp>
      <p:sp>
        <p:nvSpPr>
          <p:cNvPr id="5" name="Rectangle 4"/>
          <p:cNvSpPr/>
          <p:nvPr/>
        </p:nvSpPr>
        <p:spPr>
          <a:xfrm>
            <a:off x="119336" y="6381328"/>
            <a:ext cx="9806880" cy="369332"/>
          </a:xfrm>
          <a:prstGeom prst="rect">
            <a:avLst/>
          </a:prstGeom>
        </p:spPr>
        <p:txBody>
          <a:bodyPr wrap="square">
            <a:spAutoFit/>
          </a:bodyPr>
          <a:lstStyle/>
          <a:p>
            <a:r>
              <a:rPr lang="en-GB" dirty="0"/>
              <a:t>Godfrey, J. (2013) </a:t>
            </a:r>
            <a:r>
              <a:rPr lang="en-GB" i="1" dirty="0"/>
              <a:t>The Student Phrase Book: Vocabulary for Writing at University.</a:t>
            </a:r>
            <a:r>
              <a:rPr lang="en-GB" dirty="0"/>
              <a:t> Palgrave Macmillan.</a:t>
            </a:r>
          </a:p>
        </p:txBody>
      </p:sp>
    </p:spTree>
    <p:extLst>
      <p:ext uri="{BB962C8B-B14F-4D97-AF65-F5344CB8AC3E}">
        <p14:creationId xmlns:p14="http://schemas.microsoft.com/office/powerpoint/2010/main" val="210192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Critical thinking</a:t>
            </a:r>
          </a:p>
        </p:txBody>
      </p:sp>
      <p:sp>
        <p:nvSpPr>
          <p:cNvPr id="4" name="Content Placeholder 3">
            <a:extLst>
              <a:ext uri="{FF2B5EF4-FFF2-40B4-BE49-F238E27FC236}">
                <a16:creationId xmlns:a16="http://schemas.microsoft.com/office/drawing/2014/main" id="{3F1D74F6-AA8C-4AA8-968C-379F77D938F1}"/>
              </a:ext>
            </a:extLst>
          </p:cNvPr>
          <p:cNvSpPr>
            <a:spLocks noGrp="1"/>
          </p:cNvSpPr>
          <p:nvPr>
            <p:ph idx="1"/>
          </p:nvPr>
        </p:nvSpPr>
        <p:spPr/>
        <p:txBody>
          <a:bodyPr/>
          <a:lstStyle/>
          <a:p>
            <a:endParaRPr lang="en-GB"/>
          </a:p>
        </p:txBody>
      </p:sp>
      <p:grpSp>
        <p:nvGrpSpPr>
          <p:cNvPr id="20" name="Group 19"/>
          <p:cNvGrpSpPr/>
          <p:nvPr/>
        </p:nvGrpSpPr>
        <p:grpSpPr>
          <a:xfrm>
            <a:off x="2390425" y="1719457"/>
            <a:ext cx="7608258" cy="2002025"/>
            <a:chOff x="915921" y="3721481"/>
            <a:chExt cx="7608258" cy="2002025"/>
          </a:xfrm>
        </p:grpSpPr>
        <p:cxnSp>
          <p:nvCxnSpPr>
            <p:cNvPr id="5" name="Straight Connector 4"/>
            <p:cNvCxnSpPr/>
            <p:nvPr/>
          </p:nvCxnSpPr>
          <p:spPr>
            <a:xfrm flipV="1">
              <a:off x="1492211" y="5089633"/>
              <a:ext cx="6506480" cy="504056"/>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494036" y="5471478"/>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918056" y="5377665"/>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4092255" y="5282352"/>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5182276" y="5185508"/>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7801938" y="498162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915921" y="4960260"/>
              <a:ext cx="1399229" cy="369332"/>
            </a:xfrm>
            <a:prstGeom prst="rect">
              <a:avLst/>
            </a:prstGeom>
            <a:noFill/>
          </p:spPr>
          <p:txBody>
            <a:bodyPr wrap="none" rtlCol="0">
              <a:spAutoFit/>
            </a:bodyPr>
            <a:lstStyle/>
            <a:p>
              <a:r>
                <a:rPr lang="en-GB" dirty="0"/>
                <a:t>Introduction</a:t>
              </a:r>
            </a:p>
          </p:txBody>
        </p:sp>
        <p:sp>
          <p:nvSpPr>
            <p:cNvPr id="12" name="TextBox 11"/>
            <p:cNvSpPr txBox="1"/>
            <p:nvPr/>
          </p:nvSpPr>
          <p:spPr>
            <a:xfrm>
              <a:off x="7223823" y="4504277"/>
              <a:ext cx="1300356" cy="369332"/>
            </a:xfrm>
            <a:prstGeom prst="rect">
              <a:avLst/>
            </a:prstGeom>
            <a:noFill/>
          </p:spPr>
          <p:txBody>
            <a:bodyPr wrap="none" rtlCol="0">
              <a:spAutoFit/>
            </a:bodyPr>
            <a:lstStyle/>
            <a:p>
              <a:r>
                <a:rPr lang="en-GB" dirty="0"/>
                <a:t>Conclusions</a:t>
              </a:r>
            </a:p>
          </p:txBody>
        </p:sp>
        <p:sp>
          <p:nvSpPr>
            <p:cNvPr id="13" name="TextBox 12"/>
            <p:cNvSpPr txBox="1"/>
            <p:nvPr/>
          </p:nvSpPr>
          <p:spPr>
            <a:xfrm>
              <a:off x="2648246" y="4873609"/>
              <a:ext cx="839974" cy="369332"/>
            </a:xfrm>
            <a:prstGeom prst="rect">
              <a:avLst/>
            </a:prstGeom>
            <a:noFill/>
          </p:spPr>
          <p:txBody>
            <a:bodyPr wrap="none" rtlCol="0">
              <a:spAutoFit/>
            </a:bodyPr>
            <a:lstStyle/>
            <a:p>
              <a:r>
                <a:rPr lang="en-GB" dirty="0"/>
                <a:t>Point 1</a:t>
              </a:r>
            </a:p>
          </p:txBody>
        </p:sp>
        <p:sp>
          <p:nvSpPr>
            <p:cNvPr id="14" name="TextBox 13"/>
            <p:cNvSpPr txBox="1"/>
            <p:nvPr/>
          </p:nvSpPr>
          <p:spPr>
            <a:xfrm>
              <a:off x="3760021" y="4830629"/>
              <a:ext cx="839974" cy="369332"/>
            </a:xfrm>
            <a:prstGeom prst="rect">
              <a:avLst/>
            </a:prstGeom>
            <a:noFill/>
          </p:spPr>
          <p:txBody>
            <a:bodyPr wrap="none" rtlCol="0">
              <a:spAutoFit/>
            </a:bodyPr>
            <a:lstStyle/>
            <a:p>
              <a:r>
                <a:rPr lang="en-GB" dirty="0"/>
                <a:t>Point 2</a:t>
              </a:r>
            </a:p>
          </p:txBody>
        </p:sp>
        <p:sp>
          <p:nvSpPr>
            <p:cNvPr id="15" name="TextBox 14"/>
            <p:cNvSpPr txBox="1"/>
            <p:nvPr/>
          </p:nvSpPr>
          <p:spPr>
            <a:xfrm>
              <a:off x="4876352" y="4763843"/>
              <a:ext cx="839974" cy="369332"/>
            </a:xfrm>
            <a:prstGeom prst="rect">
              <a:avLst/>
            </a:prstGeom>
            <a:noFill/>
          </p:spPr>
          <p:txBody>
            <a:bodyPr wrap="none" rtlCol="0">
              <a:spAutoFit/>
            </a:bodyPr>
            <a:lstStyle/>
            <a:p>
              <a:r>
                <a:rPr lang="en-GB" dirty="0"/>
                <a:t>Point 3</a:t>
              </a:r>
            </a:p>
          </p:txBody>
        </p:sp>
        <p:sp>
          <p:nvSpPr>
            <p:cNvPr id="16" name="TextBox 15"/>
            <p:cNvSpPr txBox="1"/>
            <p:nvPr/>
          </p:nvSpPr>
          <p:spPr>
            <a:xfrm>
              <a:off x="4097348" y="3721481"/>
              <a:ext cx="1165704" cy="369332"/>
            </a:xfrm>
            <a:prstGeom prst="rect">
              <a:avLst/>
            </a:prstGeom>
            <a:noFill/>
          </p:spPr>
          <p:txBody>
            <a:bodyPr wrap="none" rtlCol="0">
              <a:spAutoFit/>
            </a:bodyPr>
            <a:lstStyle/>
            <a:p>
              <a:r>
                <a:rPr lang="en-GB" dirty="0"/>
                <a:t>Discussion</a:t>
              </a:r>
            </a:p>
          </p:txBody>
        </p:sp>
        <p:sp>
          <p:nvSpPr>
            <p:cNvPr id="17" name="Left Brace 16"/>
            <p:cNvSpPr/>
            <p:nvPr/>
          </p:nvSpPr>
          <p:spPr>
            <a:xfrm rot="5400000">
              <a:off x="4378047" y="1961935"/>
              <a:ext cx="585015" cy="48434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Oval 17"/>
            <p:cNvSpPr/>
            <p:nvPr/>
          </p:nvSpPr>
          <p:spPr>
            <a:xfrm>
              <a:off x="6327692" y="5092078"/>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6021768" y="4670413"/>
              <a:ext cx="839974" cy="369332"/>
            </a:xfrm>
            <a:prstGeom prst="rect">
              <a:avLst/>
            </a:prstGeom>
            <a:noFill/>
          </p:spPr>
          <p:txBody>
            <a:bodyPr wrap="none" rtlCol="0">
              <a:spAutoFit/>
            </a:bodyPr>
            <a:lstStyle/>
            <a:p>
              <a:r>
                <a:rPr lang="en-GB" dirty="0"/>
                <a:t>Point 4</a:t>
              </a:r>
            </a:p>
          </p:txBody>
        </p:sp>
      </p:grpSp>
      <p:graphicFrame>
        <p:nvGraphicFramePr>
          <p:cNvPr id="22" name="Content Placeholder 3"/>
          <p:cNvGraphicFramePr>
            <a:graphicFrameLocks/>
          </p:cNvGraphicFramePr>
          <p:nvPr/>
        </p:nvGraphicFramePr>
        <p:xfrm>
          <a:off x="5099876" y="4108372"/>
          <a:ext cx="2501960" cy="2319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3" name="Straight Arrow Connector 22"/>
          <p:cNvCxnSpPr>
            <a:stCxn id="22" idx="0"/>
            <a:endCxn id="7" idx="5"/>
          </p:cNvCxnSpPr>
          <p:nvPr/>
        </p:nvCxnSpPr>
        <p:spPr>
          <a:xfrm flipH="1" flipV="1">
            <a:off x="4599974" y="3590760"/>
            <a:ext cx="1750882" cy="5176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0"/>
            <a:endCxn id="8" idx="5"/>
          </p:cNvCxnSpPr>
          <p:nvPr/>
        </p:nvCxnSpPr>
        <p:spPr>
          <a:xfrm flipH="1" flipV="1">
            <a:off x="5774174" y="3495446"/>
            <a:ext cx="576683" cy="6129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0"/>
            <a:endCxn id="9" idx="3"/>
          </p:cNvCxnSpPr>
          <p:nvPr/>
        </p:nvCxnSpPr>
        <p:spPr>
          <a:xfrm flipV="1">
            <a:off x="6350857" y="3398602"/>
            <a:ext cx="341511" cy="70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0"/>
            <a:endCxn id="18" idx="3"/>
          </p:cNvCxnSpPr>
          <p:nvPr/>
        </p:nvCxnSpPr>
        <p:spPr>
          <a:xfrm flipV="1">
            <a:off x="6350857" y="3305172"/>
            <a:ext cx="1486927" cy="803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47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4" y="-187375"/>
            <a:ext cx="10515600" cy="1325563"/>
          </a:xfrm>
        </p:spPr>
        <p:txBody>
          <a:bodyPr/>
          <a:lstStyle/>
          <a:p>
            <a:r>
              <a:rPr lang="en-GB" dirty="0">
                <a:solidFill>
                  <a:srgbClr val="FF0000"/>
                </a:solidFill>
              </a:rPr>
              <a:t>Describe</a:t>
            </a:r>
            <a:r>
              <a:rPr lang="en-GB" dirty="0"/>
              <a:t>, </a:t>
            </a:r>
            <a:r>
              <a:rPr lang="en-GB" dirty="0">
                <a:solidFill>
                  <a:srgbClr val="00B050"/>
                </a:solidFill>
              </a:rPr>
              <a:t>Analyse</a:t>
            </a:r>
            <a:r>
              <a:rPr lang="en-GB" dirty="0"/>
              <a:t> and </a:t>
            </a:r>
            <a:r>
              <a:rPr lang="en-GB" dirty="0">
                <a:solidFill>
                  <a:srgbClr val="0070C0"/>
                </a:solidFill>
              </a:rPr>
              <a:t>Evaluate</a:t>
            </a:r>
            <a:endParaRPr lang="en-GB" dirty="0"/>
          </a:p>
        </p:txBody>
      </p:sp>
      <p:sp>
        <p:nvSpPr>
          <p:cNvPr id="3" name="Content Placeholder 2"/>
          <p:cNvSpPr>
            <a:spLocks noGrp="1"/>
          </p:cNvSpPr>
          <p:nvPr>
            <p:ph idx="4294967295"/>
          </p:nvPr>
        </p:nvSpPr>
        <p:spPr>
          <a:xfrm>
            <a:off x="191344" y="908050"/>
            <a:ext cx="11616481" cy="5400675"/>
          </a:xfrm>
        </p:spPr>
        <p:txBody>
          <a:bodyPr>
            <a:normAutofit fontScale="92500" lnSpcReduction="10000"/>
          </a:bodyPr>
          <a:lstStyle/>
          <a:p>
            <a:pPr marL="0" indent="0">
              <a:buNone/>
            </a:pPr>
            <a:r>
              <a:rPr lang="en-GB" dirty="0"/>
              <a:t>Looking at individual design stages for this engineering project, …it is particularly important… (UK-SPEC, 2016). According to engineering practice, this should always… (Matthews, 2015).  Certainly UK-SPEC (2016) demonstrates many approaches to help avoid potential failures with certain designs… </a:t>
            </a:r>
          </a:p>
          <a:p>
            <a:pPr marL="0" indent="0">
              <a:buNone/>
            </a:pPr>
            <a:r>
              <a:rPr lang="en-GB" b="1" dirty="0"/>
              <a:t>However</a:t>
            </a:r>
            <a:r>
              <a:rPr lang="en-GB" dirty="0"/>
              <a:t>, to gain a better understanding of where poor design can lead to project failure, it is important to examine… …certainly engineers need to communicate clearly what… as also suggest by Adams (2006).  </a:t>
            </a:r>
            <a:r>
              <a:rPr lang="en-GB" b="1" dirty="0"/>
              <a:t>Although</a:t>
            </a:r>
            <a:r>
              <a:rPr lang="en-GB" dirty="0"/>
              <a:t>, one major drawback of this approach is that… (UK-SPEC, 2016).  In order to ensure that any design is…and performs as intended…, a new approach is required to overcome those issues… Brian (2016) provides a solution that would lead to better… This </a:t>
            </a:r>
            <a:r>
              <a:rPr lang="en-GB" b="1" dirty="0"/>
              <a:t>significantly</a:t>
            </a:r>
            <a:r>
              <a:rPr lang="en-GB" dirty="0"/>
              <a:t>…</a:t>
            </a:r>
          </a:p>
          <a:p>
            <a:pPr marL="0" indent="0">
              <a:buNone/>
            </a:pPr>
            <a:r>
              <a:rPr lang="en-GB" b="1" dirty="0"/>
              <a:t>Having considered</a:t>
            </a:r>
            <a:r>
              <a:rPr lang="en-GB" dirty="0"/>
              <a:t> all the important issues associated with engineering design practices, there is </a:t>
            </a:r>
            <a:r>
              <a:rPr lang="en-GB" b="1" dirty="0"/>
              <a:t>clear evidence </a:t>
            </a:r>
            <a:r>
              <a:rPr lang="en-GB" dirty="0"/>
              <a:t>that more needs to be done…, particularly…  Making these changes would not only improve engineering practice, but it would also lead to further improvements in...resulting in fewer failures… It is therefore </a:t>
            </a:r>
            <a:r>
              <a:rPr lang="en-GB" b="1" dirty="0"/>
              <a:t>recommended</a:t>
            </a:r>
            <a:r>
              <a:rPr lang="en-GB" dirty="0"/>
              <a:t> that…</a:t>
            </a:r>
          </a:p>
        </p:txBody>
      </p:sp>
      <p:sp>
        <p:nvSpPr>
          <p:cNvPr id="4" name="TextBox 3"/>
          <p:cNvSpPr txBox="1"/>
          <p:nvPr/>
        </p:nvSpPr>
        <p:spPr>
          <a:xfrm>
            <a:off x="191344" y="6156593"/>
            <a:ext cx="10225135" cy="584775"/>
          </a:xfrm>
          <a:prstGeom prst="rect">
            <a:avLst/>
          </a:prstGeom>
          <a:noFill/>
        </p:spPr>
        <p:txBody>
          <a:bodyPr wrap="square" rtlCol="0">
            <a:spAutoFit/>
          </a:bodyPr>
          <a:lstStyle/>
          <a:p>
            <a:r>
              <a:rPr lang="en-GB" sz="1600" dirty="0"/>
              <a:t>PLEASE NOTE:  make sure the acronyms are explained </a:t>
            </a:r>
          </a:p>
          <a:p>
            <a:r>
              <a:rPr lang="en-GB" sz="1600" dirty="0"/>
              <a:t>E.g. United Kingdom Standard for Professional Engineering Competence (UK-SPEC) – </a:t>
            </a:r>
            <a:r>
              <a:rPr lang="en-GB" sz="1600" dirty="0">
                <a:solidFill>
                  <a:srgbClr val="FF0000"/>
                </a:solidFill>
              </a:rPr>
              <a:t>Add this to your glossary!</a:t>
            </a:r>
          </a:p>
        </p:txBody>
      </p:sp>
      <p:sp>
        <p:nvSpPr>
          <p:cNvPr id="8" name="Rounded Rectangle 7"/>
          <p:cNvSpPr/>
          <p:nvPr/>
        </p:nvSpPr>
        <p:spPr>
          <a:xfrm>
            <a:off x="191344" y="836710"/>
            <a:ext cx="11665296" cy="1440162"/>
          </a:xfrm>
          <a:prstGeom prst="roundRect">
            <a:avLst>
              <a:gd name="adj" fmla="val 658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91344" y="2311788"/>
            <a:ext cx="11665296" cy="2016224"/>
          </a:xfrm>
          <a:prstGeom prst="roundRect">
            <a:avLst>
              <a:gd name="adj" fmla="val 335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91344" y="4365104"/>
            <a:ext cx="11665296" cy="1656184"/>
          </a:xfrm>
          <a:prstGeom prst="roundRect">
            <a:avLst>
              <a:gd name="adj" fmla="val 3602"/>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354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Writing with critical language</a:t>
            </a:r>
          </a:p>
        </p:txBody>
      </p:sp>
      <p:sp>
        <p:nvSpPr>
          <p:cNvPr id="3" name="Content Placeholder 2"/>
          <p:cNvSpPr>
            <a:spLocks noGrp="1"/>
          </p:cNvSpPr>
          <p:nvPr>
            <p:ph idx="1"/>
          </p:nvPr>
        </p:nvSpPr>
        <p:spPr/>
        <p:txBody>
          <a:bodyPr>
            <a:normAutofit/>
          </a:bodyPr>
          <a:lstStyle/>
          <a:p>
            <a:r>
              <a:rPr lang="en-GB" dirty="0">
                <a:hlinkClick r:id="rId3"/>
              </a:rPr>
              <a:t>www.phrasebank.manchester.ac.uk</a:t>
            </a:r>
            <a:endParaRPr lang="en-GB" dirty="0"/>
          </a:p>
          <a:p>
            <a:r>
              <a:rPr lang="en-GB" dirty="0"/>
              <a:t>Manchester Phrase Bank</a:t>
            </a:r>
          </a:p>
        </p:txBody>
      </p:sp>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781396" y="2934951"/>
            <a:ext cx="4890668" cy="3525125"/>
          </a:xfrm>
          <a:prstGeom prst="rect">
            <a:avLst/>
          </a:prstGeom>
        </p:spPr>
      </p:pic>
      <p:sp>
        <p:nvSpPr>
          <p:cNvPr id="5" name="Content Placeholder 2"/>
          <p:cNvSpPr txBox="1">
            <a:spLocks/>
          </p:cNvSpPr>
          <p:nvPr/>
        </p:nvSpPr>
        <p:spPr>
          <a:xfrm>
            <a:off x="6077272" y="2924945"/>
            <a:ext cx="4483224" cy="309634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GB" dirty="0"/>
              <a:t>Note the left navigation menu:</a:t>
            </a:r>
          </a:p>
          <a:p>
            <a:pPr lvl="2"/>
            <a:r>
              <a:rPr lang="en-GB" dirty="0"/>
              <a:t>Being Critical</a:t>
            </a:r>
          </a:p>
          <a:p>
            <a:pPr lvl="2"/>
            <a:r>
              <a:rPr lang="en-GB" dirty="0"/>
              <a:t>Being Cautious</a:t>
            </a:r>
          </a:p>
          <a:p>
            <a:pPr lvl="2"/>
            <a:r>
              <a:rPr lang="en-GB" dirty="0"/>
              <a:t>Classifying and Listing</a:t>
            </a:r>
          </a:p>
          <a:p>
            <a:pPr lvl="2"/>
            <a:r>
              <a:rPr lang="en-GB" dirty="0"/>
              <a:t>Compare and Contrast</a:t>
            </a:r>
          </a:p>
          <a:p>
            <a:pPr lvl="2"/>
            <a:r>
              <a:rPr lang="en-GB" dirty="0"/>
              <a:t>Defining Terms</a:t>
            </a:r>
          </a:p>
          <a:p>
            <a:pPr marL="914400" lvl="2" indent="0">
              <a:buNone/>
            </a:pPr>
            <a:r>
              <a:rPr lang="en-GB" dirty="0"/>
              <a:t>Etc…</a:t>
            </a:r>
          </a:p>
        </p:txBody>
      </p:sp>
      <p:sp>
        <p:nvSpPr>
          <p:cNvPr id="6" name="Rectangle 5"/>
          <p:cNvSpPr/>
          <p:nvPr/>
        </p:nvSpPr>
        <p:spPr>
          <a:xfrm>
            <a:off x="1781396" y="3861048"/>
            <a:ext cx="1074244" cy="1800200"/>
          </a:xfrm>
          <a:prstGeom prst="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814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511552" y="1049221"/>
            <a:ext cx="6120392" cy="4280595"/>
          </a:xfrm>
          <a:prstGeom prst="rect">
            <a:avLst/>
          </a:prstGeom>
        </p:spPr>
      </p:pic>
      <p:sp>
        <p:nvSpPr>
          <p:cNvPr id="2" name="Title 1"/>
          <p:cNvSpPr>
            <a:spLocks noGrp="1"/>
          </p:cNvSpPr>
          <p:nvPr>
            <p:ph type="ctrTitle"/>
          </p:nvPr>
        </p:nvSpPr>
        <p:spPr>
          <a:xfrm>
            <a:off x="335360" y="192886"/>
            <a:ext cx="6840760" cy="1470025"/>
          </a:xfrm>
        </p:spPr>
        <p:txBody>
          <a:bodyPr>
            <a:noAutofit/>
          </a:bodyPr>
          <a:lstStyle/>
          <a:p>
            <a:r>
              <a:rPr lang="en-GB" sz="9600"/>
              <a:t>Open Hours</a:t>
            </a:r>
          </a:p>
        </p:txBody>
      </p:sp>
      <p:sp>
        <p:nvSpPr>
          <p:cNvPr id="3" name="Subtitle 2"/>
          <p:cNvSpPr>
            <a:spLocks noGrp="1"/>
          </p:cNvSpPr>
          <p:nvPr>
            <p:ph type="subTitle" idx="1"/>
          </p:nvPr>
        </p:nvSpPr>
        <p:spPr>
          <a:xfrm>
            <a:off x="1094253" y="3668481"/>
            <a:ext cx="5256584" cy="1508753"/>
          </a:xfrm>
        </p:spPr>
        <p:txBody>
          <a:bodyPr>
            <a:normAutofit fontScale="47500" lnSpcReduction="20000"/>
          </a:bodyPr>
          <a:lstStyle/>
          <a:p>
            <a:r>
              <a:rPr lang="en-GB" sz="6400" dirty="0">
                <a:hlinkClick r:id="rId4"/>
              </a:rPr>
              <a:t>liveplymouthac.sharepoint.com/sites/x77</a:t>
            </a:r>
            <a:endParaRPr lang="en-GB" sz="6400" dirty="0"/>
          </a:p>
          <a:p>
            <a:endParaRPr lang="en-GB" sz="4400" dirty="0"/>
          </a:p>
          <a:p>
            <a:r>
              <a:rPr lang="en-GB" sz="5100" dirty="0"/>
              <a:t>Select ‘Open Hours for study advice’</a:t>
            </a:r>
          </a:p>
          <a:p>
            <a:endParaRPr lang="en-GB" sz="5100" dirty="0"/>
          </a:p>
          <a:p>
            <a:endParaRPr lang="en-GB" sz="4400" dirty="0">
              <a:solidFill>
                <a:schemeClr val="tx1"/>
              </a:solidFill>
            </a:endParaRPr>
          </a:p>
        </p:txBody>
      </p:sp>
      <p:sp>
        <p:nvSpPr>
          <p:cNvPr id="6" name="Title 1"/>
          <p:cNvSpPr txBox="1">
            <a:spLocks/>
          </p:cNvSpPr>
          <p:nvPr/>
        </p:nvSpPr>
        <p:spPr>
          <a:xfrm>
            <a:off x="371487" y="1242623"/>
            <a:ext cx="684076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GB" sz="6600"/>
              <a:t>with Jason</a:t>
            </a:r>
          </a:p>
        </p:txBody>
      </p:sp>
      <p:sp>
        <p:nvSpPr>
          <p:cNvPr id="7" name="Title 1"/>
          <p:cNvSpPr txBox="1">
            <a:spLocks/>
          </p:cNvSpPr>
          <p:nvPr/>
        </p:nvSpPr>
        <p:spPr>
          <a:xfrm>
            <a:off x="47328" y="2145846"/>
            <a:ext cx="7416824"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GB" sz="3200" dirty="0"/>
              <a:t>Science and Engineering</a:t>
            </a:r>
          </a:p>
          <a:p>
            <a:r>
              <a:rPr lang="en-GB" sz="3200" dirty="0"/>
              <a:t>Tuesday 10am to 12noon</a:t>
            </a:r>
          </a:p>
        </p:txBody>
      </p:sp>
      <p:sp>
        <p:nvSpPr>
          <p:cNvPr id="10" name="Subtitle 2"/>
          <p:cNvSpPr txBox="1">
            <a:spLocks/>
          </p:cNvSpPr>
          <p:nvPr/>
        </p:nvSpPr>
        <p:spPr>
          <a:xfrm rot="19602790">
            <a:off x="6436170" y="1775019"/>
            <a:ext cx="5256584" cy="161309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GB" sz="4800">
                <a:solidFill>
                  <a:schemeClr val="tx1"/>
                </a:solidFill>
              </a:rPr>
              <a:t>Study skills advice</a:t>
            </a:r>
          </a:p>
        </p:txBody>
      </p:sp>
      <p:sp>
        <p:nvSpPr>
          <p:cNvPr id="11" name="Subtitle 2"/>
          <p:cNvSpPr txBox="1">
            <a:spLocks/>
          </p:cNvSpPr>
          <p:nvPr/>
        </p:nvSpPr>
        <p:spPr>
          <a:xfrm rot="19531239">
            <a:off x="6250825" y="2887344"/>
            <a:ext cx="7236659" cy="17947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GB" sz="4800">
                <a:solidFill>
                  <a:schemeClr val="tx1"/>
                </a:solidFill>
              </a:rPr>
              <a:t>Drop in for a chat</a:t>
            </a:r>
          </a:p>
        </p:txBody>
      </p:sp>
      <p:cxnSp>
        <p:nvCxnSpPr>
          <p:cNvPr id="9" name="Connector: Curved 8">
            <a:extLst>
              <a:ext uri="{FF2B5EF4-FFF2-40B4-BE49-F238E27FC236}">
                <a16:creationId xmlns:a16="http://schemas.microsoft.com/office/drawing/2014/main" id="{71F781C5-1C22-4457-8ADD-D3ED82037638}"/>
              </a:ext>
            </a:extLst>
          </p:cNvPr>
          <p:cNvCxnSpPr>
            <a:cxnSpLocks/>
          </p:cNvCxnSpPr>
          <p:nvPr/>
        </p:nvCxnSpPr>
        <p:spPr>
          <a:xfrm rot="5400000" flipH="1" flipV="1">
            <a:off x="7183771" y="4626875"/>
            <a:ext cx="569323" cy="507767"/>
          </a:xfrm>
          <a:prstGeom prst="curvedConnector3">
            <a:avLst>
              <a:gd name="adj1" fmla="val 39962"/>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14" name="Rectangle 13">
            <a:extLst>
              <a:ext uri="{FF2B5EF4-FFF2-40B4-BE49-F238E27FC236}">
                <a16:creationId xmlns:a16="http://schemas.microsoft.com/office/drawing/2014/main" id="{BA8AB31B-2CFE-4E8C-8ABA-8D15D789C8F5}"/>
              </a:ext>
            </a:extLst>
          </p:cNvPr>
          <p:cNvSpPr/>
          <p:nvPr/>
        </p:nvSpPr>
        <p:spPr>
          <a:xfrm>
            <a:off x="5942117" y="5156703"/>
            <a:ext cx="2544864" cy="584775"/>
          </a:xfrm>
          <a:prstGeom prst="rect">
            <a:avLst/>
          </a:prstGeom>
          <a:noFill/>
        </p:spPr>
        <p:txBody>
          <a:bodyPr wrap="none" lIns="91440" tIns="45720" rIns="91440" bIns="45720">
            <a:spAutoFit/>
          </a:bodyPr>
          <a:lstStyle/>
          <a:p>
            <a:pPr algn="ctr"/>
            <a:r>
              <a:rPr lang="en-US" sz="3200">
                <a:ln w="0"/>
                <a:effectLst>
                  <a:outerShdw blurRad="38100" dist="19050" dir="2700000" algn="tl" rotWithShape="0">
                    <a:schemeClr val="dk1">
                      <a:alpha val="40000"/>
                    </a:schemeClr>
                  </a:outerShdw>
                </a:effectLst>
              </a:rPr>
              <a:t>Zoom (virtual)</a:t>
            </a:r>
          </a:p>
        </p:txBody>
      </p:sp>
      <p:pic>
        <p:nvPicPr>
          <p:cNvPr id="20" name="Picture 19" descr="Qr code&#10;&#10;Description automatically generated">
            <a:extLst>
              <a:ext uri="{FF2B5EF4-FFF2-40B4-BE49-F238E27FC236}">
                <a16:creationId xmlns:a16="http://schemas.microsoft.com/office/drawing/2014/main" id="{8B8A6A05-F704-4985-9939-4BAC10DADFA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892501" y="3615871"/>
            <a:ext cx="2254472" cy="2254472"/>
          </a:xfrm>
          <a:prstGeom prst="rect">
            <a:avLst/>
          </a:prstGeom>
        </p:spPr>
      </p:pic>
    </p:spTree>
    <p:extLst>
      <p:ext uri="{BB962C8B-B14F-4D97-AF65-F5344CB8AC3E}">
        <p14:creationId xmlns:p14="http://schemas.microsoft.com/office/powerpoint/2010/main" val="2117420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examples</a:t>
            </a:r>
          </a:p>
        </p:txBody>
      </p:sp>
      <p:sp>
        <p:nvSpPr>
          <p:cNvPr id="3" name="Content Placeholder 2"/>
          <p:cNvSpPr>
            <a:spLocks noGrp="1"/>
          </p:cNvSpPr>
          <p:nvPr>
            <p:ph idx="1"/>
          </p:nvPr>
        </p:nvSpPr>
        <p:spPr/>
        <p:txBody>
          <a:bodyPr>
            <a:normAutofit/>
          </a:bodyPr>
          <a:lstStyle/>
          <a:p>
            <a:r>
              <a:rPr lang="en-GB" dirty="0"/>
              <a:t>Other example reports or dissertations</a:t>
            </a:r>
          </a:p>
          <a:p>
            <a:r>
              <a:rPr lang="en-GB" dirty="0"/>
              <a:t>What about journal articles? E.g.</a:t>
            </a:r>
          </a:p>
          <a:p>
            <a:pPr lvl="1" fontAlgn="base"/>
            <a:r>
              <a:rPr lang="en-GB" dirty="0"/>
              <a:t>A drone detection with aircraft classification based on a camera array </a:t>
            </a:r>
            <a:r>
              <a:rPr lang="en-GB" dirty="0">
                <a:hlinkClick r:id="rId2"/>
              </a:rPr>
              <a:t>https://iopscience.iop.org/article/10.1088/1757-899X/322/5/052005</a:t>
            </a:r>
            <a:r>
              <a:rPr lang="en-GB" dirty="0"/>
              <a:t> </a:t>
            </a:r>
          </a:p>
          <a:p>
            <a:pPr lvl="1" fontAlgn="base"/>
            <a:r>
              <a:rPr lang="en-GB" dirty="0"/>
              <a:t>Object Detection Technique for Small Unmanned Aerial Vehicle </a:t>
            </a:r>
            <a:r>
              <a:rPr lang="en-GB" dirty="0">
                <a:hlinkClick r:id="rId3"/>
              </a:rPr>
              <a:t>https://iopscience.iop.org/article/10.1088/1757-899X/260/1/012040</a:t>
            </a:r>
            <a:r>
              <a:rPr lang="en-GB" dirty="0"/>
              <a:t> </a:t>
            </a:r>
          </a:p>
          <a:p>
            <a:pPr lvl="1" fontAlgn="base"/>
            <a:r>
              <a:rPr lang="en-GB" dirty="0"/>
              <a:t>Be careful with journals, sometimes 1</a:t>
            </a:r>
            <a:r>
              <a:rPr lang="en-GB" baseline="30000" dirty="0"/>
              <a:t>st</a:t>
            </a:r>
            <a:r>
              <a:rPr lang="en-GB" dirty="0"/>
              <a:t> person language is used!</a:t>
            </a:r>
          </a:p>
          <a:p>
            <a:pPr lvl="1"/>
            <a:r>
              <a:rPr lang="en-GB" dirty="0"/>
              <a:t>Structures can vary (headings and sub-headings).</a:t>
            </a:r>
          </a:p>
          <a:p>
            <a:pPr lvl="1"/>
            <a:endParaRPr lang="en-GB" dirty="0"/>
          </a:p>
        </p:txBody>
      </p:sp>
    </p:spTree>
    <p:extLst>
      <p:ext uri="{BB962C8B-B14F-4D97-AF65-F5344CB8AC3E}">
        <p14:creationId xmlns:p14="http://schemas.microsoft.com/office/powerpoint/2010/main" val="2775166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Making an argument?</a:t>
            </a:r>
          </a:p>
        </p:txBody>
      </p:sp>
      <p:sp>
        <p:nvSpPr>
          <p:cNvPr id="5" name="Subtitle 4"/>
          <p:cNvSpPr>
            <a:spLocks noGrp="1"/>
          </p:cNvSpPr>
          <p:nvPr>
            <p:ph type="subTitle" idx="1"/>
          </p:nvPr>
        </p:nvSpPr>
        <p:spPr/>
        <p:txBody>
          <a:bodyPr/>
          <a:lstStyle/>
          <a:p>
            <a:r>
              <a:rPr lang="en-GB" dirty="0"/>
              <a:t>Everyone clear on this?</a:t>
            </a:r>
          </a:p>
        </p:txBody>
      </p:sp>
    </p:spTree>
    <p:extLst>
      <p:ext uri="{BB962C8B-B14F-4D97-AF65-F5344CB8AC3E}">
        <p14:creationId xmlns:p14="http://schemas.microsoft.com/office/powerpoint/2010/main" val="1265438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Developing arguments</a:t>
            </a:r>
          </a:p>
        </p:txBody>
      </p:sp>
      <p:sp>
        <p:nvSpPr>
          <p:cNvPr id="4" name="Text Box 3"/>
          <p:cNvSpPr txBox="1">
            <a:spLocks noChangeArrowheads="1"/>
          </p:cNvSpPr>
          <p:nvPr/>
        </p:nvSpPr>
        <p:spPr bwMode="auto">
          <a:xfrm>
            <a:off x="6310347" y="1535076"/>
            <a:ext cx="4286248" cy="1815882"/>
          </a:xfrm>
          <a:prstGeom prst="rect">
            <a:avLst/>
          </a:prstGeom>
          <a:noFill/>
          <a:ln w="9525">
            <a:noFill/>
            <a:miter lim="800000"/>
            <a:headEnd/>
            <a:tailEnd/>
          </a:ln>
        </p:spPr>
        <p:txBody>
          <a:bodyPr wrap="square">
            <a:spAutoFit/>
          </a:bodyPr>
          <a:lstStyle/>
          <a:p>
            <a:pPr>
              <a:spcBef>
                <a:spcPct val="50000"/>
              </a:spcBef>
            </a:pPr>
            <a:r>
              <a:rPr lang="en-GB" sz="2800" b="1" dirty="0">
                <a:latin typeface="Arial" pitchFamily="34" charset="0"/>
                <a:cs typeface="Arial" pitchFamily="34" charset="0"/>
              </a:rPr>
              <a:t>1. Controlling statement 	</a:t>
            </a:r>
            <a:r>
              <a:rPr lang="en-GB" sz="2800" dirty="0">
                <a:latin typeface="Arial" pitchFamily="34" charset="0"/>
                <a:cs typeface="Arial" pitchFamily="34" charset="0"/>
              </a:rPr>
              <a:t>First sentence 	‘controls’ the rest of 	the paragraph</a:t>
            </a:r>
            <a:endParaRPr lang="en-GB" sz="2800" b="1" dirty="0">
              <a:latin typeface="Arial" pitchFamily="34" charset="0"/>
              <a:cs typeface="Arial" pitchFamily="34" charset="0"/>
            </a:endParaRPr>
          </a:p>
        </p:txBody>
      </p:sp>
      <p:sp>
        <p:nvSpPr>
          <p:cNvPr id="5" name="Text Box 4"/>
          <p:cNvSpPr txBox="1">
            <a:spLocks noChangeArrowheads="1"/>
          </p:cNvSpPr>
          <p:nvPr/>
        </p:nvSpPr>
        <p:spPr bwMode="auto">
          <a:xfrm>
            <a:off x="6572283" y="3405162"/>
            <a:ext cx="2709862" cy="523875"/>
          </a:xfrm>
          <a:prstGeom prst="rect">
            <a:avLst/>
          </a:prstGeom>
          <a:noFill/>
          <a:ln w="9525">
            <a:noFill/>
            <a:miter lim="800000"/>
            <a:headEnd/>
            <a:tailEnd/>
          </a:ln>
        </p:spPr>
        <p:txBody>
          <a:bodyPr>
            <a:spAutoFit/>
          </a:bodyPr>
          <a:lstStyle/>
          <a:p>
            <a:pPr>
              <a:spcBef>
                <a:spcPct val="50000"/>
              </a:spcBef>
            </a:pPr>
            <a:r>
              <a:rPr lang="en-GB" sz="2800" b="1" dirty="0">
                <a:latin typeface="Arial" pitchFamily="34" charset="0"/>
                <a:cs typeface="Arial" pitchFamily="34" charset="0"/>
              </a:rPr>
              <a:t>2. Justification</a:t>
            </a:r>
          </a:p>
        </p:txBody>
      </p:sp>
      <p:sp>
        <p:nvSpPr>
          <p:cNvPr id="6" name="Text Box 5"/>
          <p:cNvSpPr txBox="1">
            <a:spLocks noChangeArrowheads="1"/>
          </p:cNvSpPr>
          <p:nvPr/>
        </p:nvSpPr>
        <p:spPr bwMode="auto">
          <a:xfrm>
            <a:off x="3381390" y="3405161"/>
            <a:ext cx="2143144" cy="523220"/>
          </a:xfrm>
          <a:prstGeom prst="rect">
            <a:avLst/>
          </a:prstGeom>
          <a:noFill/>
          <a:ln w="9525">
            <a:noFill/>
            <a:miter lim="800000"/>
            <a:headEnd/>
            <a:tailEnd/>
          </a:ln>
        </p:spPr>
        <p:txBody>
          <a:bodyPr wrap="square">
            <a:spAutoFit/>
          </a:bodyPr>
          <a:lstStyle/>
          <a:p>
            <a:pPr>
              <a:spcBef>
                <a:spcPct val="50000"/>
              </a:spcBef>
            </a:pPr>
            <a:r>
              <a:rPr lang="en-GB" sz="2800" b="1" dirty="0">
                <a:latin typeface="Arial" pitchFamily="34" charset="0"/>
                <a:cs typeface="Arial" pitchFamily="34" charset="0"/>
              </a:rPr>
              <a:t>3. Support</a:t>
            </a:r>
          </a:p>
        </p:txBody>
      </p:sp>
      <p:sp>
        <p:nvSpPr>
          <p:cNvPr id="7" name="Freeform 7"/>
          <p:cNvSpPr>
            <a:spLocks/>
          </p:cNvSpPr>
          <p:nvPr/>
        </p:nvSpPr>
        <p:spPr bwMode="auto">
          <a:xfrm>
            <a:off x="5453091" y="3749655"/>
            <a:ext cx="933450" cy="160331"/>
          </a:xfrm>
          <a:custGeom>
            <a:avLst/>
            <a:gdLst>
              <a:gd name="T0" fmla="*/ 2147483647 w 907"/>
              <a:gd name="T1" fmla="*/ 0 h 136"/>
              <a:gd name="T2" fmla="*/ 2147483647 w 907"/>
              <a:gd name="T3" fmla="*/ 2147483647 h 136"/>
              <a:gd name="T4" fmla="*/ 0 w 907"/>
              <a:gd name="T5" fmla="*/ 0 h 136"/>
              <a:gd name="T6" fmla="*/ 0 60000 65536"/>
              <a:gd name="T7" fmla="*/ 0 60000 65536"/>
              <a:gd name="T8" fmla="*/ 0 60000 65536"/>
              <a:gd name="T9" fmla="*/ 0 w 907"/>
              <a:gd name="T10" fmla="*/ 0 h 136"/>
              <a:gd name="T11" fmla="*/ 907 w 907"/>
              <a:gd name="T12" fmla="*/ 136 h 136"/>
            </a:gdLst>
            <a:ahLst/>
            <a:cxnLst>
              <a:cxn ang="T6">
                <a:pos x="T0" y="T1"/>
              </a:cxn>
              <a:cxn ang="T7">
                <a:pos x="T2" y="T3"/>
              </a:cxn>
              <a:cxn ang="T8">
                <a:pos x="T4" y="T5"/>
              </a:cxn>
            </a:cxnLst>
            <a:rect l="T9" t="T10" r="T11" b="T12"/>
            <a:pathLst>
              <a:path w="907" h="136">
                <a:moveTo>
                  <a:pt x="907" y="0"/>
                </a:moveTo>
                <a:cubicBezTo>
                  <a:pt x="755" y="68"/>
                  <a:pt x="604" y="136"/>
                  <a:pt x="453" y="136"/>
                </a:cubicBezTo>
                <a:cubicBezTo>
                  <a:pt x="302" y="136"/>
                  <a:pt x="151" y="68"/>
                  <a:pt x="0" y="0"/>
                </a:cubicBezTo>
              </a:path>
            </a:pathLst>
          </a:custGeom>
          <a:noFill/>
          <a:ln w="47625">
            <a:solidFill>
              <a:srgbClr val="C00000"/>
            </a:solidFill>
            <a:prstDash val="sysDot"/>
            <a:round/>
            <a:headEnd/>
            <a:tailEnd type="triangle" w="lg" len="med"/>
          </a:ln>
        </p:spPr>
        <p:txBody>
          <a:bodyPr/>
          <a:lstStyle/>
          <a:p>
            <a:endParaRPr lang="en-US">
              <a:solidFill>
                <a:schemeClr val="bg1"/>
              </a:solidFill>
              <a:latin typeface="Arial" pitchFamily="34" charset="0"/>
              <a:cs typeface="Arial" pitchFamily="34" charset="0"/>
            </a:endParaRPr>
          </a:p>
        </p:txBody>
      </p:sp>
      <p:sp>
        <p:nvSpPr>
          <p:cNvPr id="8" name="Freeform 9"/>
          <p:cNvSpPr>
            <a:spLocks/>
          </p:cNvSpPr>
          <p:nvPr/>
        </p:nvSpPr>
        <p:spPr bwMode="auto">
          <a:xfrm>
            <a:off x="6889783" y="2249456"/>
            <a:ext cx="277820" cy="1084268"/>
          </a:xfrm>
          <a:custGeom>
            <a:avLst/>
            <a:gdLst>
              <a:gd name="T0" fmla="*/ 0 w 295"/>
              <a:gd name="T1" fmla="*/ 0 h 862"/>
              <a:gd name="T2" fmla="*/ 2147483647 w 295"/>
              <a:gd name="T3" fmla="*/ 2147483647 h 862"/>
              <a:gd name="T4" fmla="*/ 2147483647 w 295"/>
              <a:gd name="T5" fmla="*/ 2147483647 h 862"/>
              <a:gd name="T6" fmla="*/ 0 60000 65536"/>
              <a:gd name="T7" fmla="*/ 0 60000 65536"/>
              <a:gd name="T8" fmla="*/ 0 60000 65536"/>
              <a:gd name="T9" fmla="*/ 0 w 295"/>
              <a:gd name="T10" fmla="*/ 0 h 862"/>
              <a:gd name="T11" fmla="*/ 295 w 295"/>
              <a:gd name="T12" fmla="*/ 862 h 862"/>
            </a:gdLst>
            <a:ahLst/>
            <a:cxnLst>
              <a:cxn ang="T6">
                <a:pos x="T0" y="T1"/>
              </a:cxn>
              <a:cxn ang="T7">
                <a:pos x="T2" y="T3"/>
              </a:cxn>
              <a:cxn ang="T8">
                <a:pos x="T4" y="T5"/>
              </a:cxn>
            </a:cxnLst>
            <a:rect l="T9" t="T10" r="T11" b="T12"/>
            <a:pathLst>
              <a:path w="295" h="862">
                <a:moveTo>
                  <a:pt x="0" y="0"/>
                </a:moveTo>
                <a:cubicBezTo>
                  <a:pt x="124" y="132"/>
                  <a:pt x="249" y="264"/>
                  <a:pt x="272" y="408"/>
                </a:cubicBezTo>
                <a:cubicBezTo>
                  <a:pt x="295" y="552"/>
                  <a:pt x="215" y="707"/>
                  <a:pt x="136" y="862"/>
                </a:cubicBezTo>
              </a:path>
            </a:pathLst>
          </a:custGeom>
          <a:noFill/>
          <a:ln w="47625">
            <a:solidFill>
              <a:srgbClr val="C00000"/>
            </a:solidFill>
            <a:prstDash val="sysDot"/>
            <a:round/>
            <a:headEnd/>
            <a:tailEnd type="triangle" w="lg" len="med"/>
          </a:ln>
        </p:spPr>
        <p:txBody>
          <a:bodyPr/>
          <a:lstStyle/>
          <a:p>
            <a:endParaRPr lang="en-US">
              <a:solidFill>
                <a:schemeClr val="bg1"/>
              </a:solidFill>
              <a:latin typeface="Arial" pitchFamily="34" charset="0"/>
              <a:cs typeface="Arial" pitchFamily="34" charset="0"/>
            </a:endParaRPr>
          </a:p>
        </p:txBody>
      </p:sp>
      <p:sp>
        <p:nvSpPr>
          <p:cNvPr id="9" name="Text Box 10"/>
          <p:cNvSpPr txBox="1">
            <a:spLocks noChangeArrowheads="1"/>
          </p:cNvSpPr>
          <p:nvPr/>
        </p:nvSpPr>
        <p:spPr bwMode="auto">
          <a:xfrm>
            <a:off x="2667009" y="1535076"/>
            <a:ext cx="3071802" cy="523220"/>
          </a:xfrm>
          <a:prstGeom prst="rect">
            <a:avLst/>
          </a:prstGeom>
          <a:noFill/>
          <a:ln w="9525">
            <a:noFill/>
            <a:miter lim="800000"/>
            <a:headEnd/>
            <a:tailEnd/>
          </a:ln>
        </p:spPr>
        <p:txBody>
          <a:bodyPr wrap="square">
            <a:spAutoFit/>
          </a:bodyPr>
          <a:lstStyle/>
          <a:p>
            <a:pPr>
              <a:spcBef>
                <a:spcPct val="50000"/>
              </a:spcBef>
            </a:pPr>
            <a:r>
              <a:rPr lang="en-GB" sz="2800" b="1" dirty="0">
                <a:latin typeface="Arial" pitchFamily="34" charset="0"/>
                <a:cs typeface="Arial" pitchFamily="34" charset="0"/>
              </a:rPr>
              <a:t>4. Implications</a:t>
            </a:r>
          </a:p>
        </p:txBody>
      </p:sp>
      <p:sp>
        <p:nvSpPr>
          <p:cNvPr id="10" name="Text Box 13"/>
          <p:cNvSpPr txBox="1">
            <a:spLocks noChangeArrowheads="1"/>
          </p:cNvSpPr>
          <p:nvPr/>
        </p:nvSpPr>
        <p:spPr bwMode="auto">
          <a:xfrm>
            <a:off x="6638958" y="3862361"/>
            <a:ext cx="3600450" cy="1816100"/>
          </a:xfrm>
          <a:prstGeom prst="rect">
            <a:avLst/>
          </a:prstGeom>
          <a:noFill/>
          <a:ln w="9525">
            <a:noFill/>
            <a:miter lim="800000"/>
            <a:headEnd/>
            <a:tailEnd/>
          </a:ln>
        </p:spPr>
        <p:txBody>
          <a:bodyPr>
            <a:spAutoFit/>
          </a:bodyPr>
          <a:lstStyle/>
          <a:p>
            <a:pPr>
              <a:spcBef>
                <a:spcPct val="50000"/>
              </a:spcBef>
            </a:pPr>
            <a:r>
              <a:rPr lang="en-GB" sz="2800">
                <a:latin typeface="Arial" pitchFamily="34" charset="0"/>
                <a:cs typeface="Arial" pitchFamily="34" charset="0"/>
              </a:rPr>
              <a:t>Unpack the controlling statement:             Explain                 Analyse</a:t>
            </a:r>
          </a:p>
        </p:txBody>
      </p:sp>
      <p:sp>
        <p:nvSpPr>
          <p:cNvPr id="11" name="Text Box 14"/>
          <p:cNvSpPr txBox="1">
            <a:spLocks noChangeArrowheads="1"/>
          </p:cNvSpPr>
          <p:nvPr/>
        </p:nvSpPr>
        <p:spPr bwMode="auto">
          <a:xfrm>
            <a:off x="1952630" y="3860774"/>
            <a:ext cx="4000525" cy="1815882"/>
          </a:xfrm>
          <a:prstGeom prst="rect">
            <a:avLst/>
          </a:prstGeom>
          <a:noFill/>
          <a:ln w="9525">
            <a:noFill/>
            <a:miter lim="800000"/>
            <a:headEnd/>
            <a:tailEnd/>
          </a:ln>
        </p:spPr>
        <p:txBody>
          <a:bodyPr wrap="square">
            <a:spAutoFit/>
          </a:bodyPr>
          <a:lstStyle/>
          <a:p>
            <a:pPr>
              <a:spcBef>
                <a:spcPct val="50000"/>
              </a:spcBef>
            </a:pPr>
            <a:r>
              <a:rPr lang="en-GB" sz="2800" dirty="0">
                <a:latin typeface="Arial" pitchFamily="34" charset="0"/>
                <a:cs typeface="Arial" pitchFamily="34" charset="0"/>
              </a:rPr>
              <a:t>Theory and references:   Evidence                  Case study          Analysis</a:t>
            </a:r>
          </a:p>
        </p:txBody>
      </p:sp>
      <p:sp>
        <p:nvSpPr>
          <p:cNvPr id="12" name="Rectangle 11"/>
          <p:cNvSpPr>
            <a:spLocks noChangeArrowheads="1"/>
          </p:cNvSpPr>
          <p:nvPr/>
        </p:nvSpPr>
        <p:spPr bwMode="auto">
          <a:xfrm>
            <a:off x="1666899" y="1973262"/>
            <a:ext cx="3000375" cy="1384300"/>
          </a:xfrm>
          <a:prstGeom prst="rect">
            <a:avLst/>
          </a:prstGeom>
          <a:noFill/>
          <a:ln w="9525">
            <a:noFill/>
            <a:miter lim="800000"/>
            <a:headEnd/>
            <a:tailEnd/>
          </a:ln>
        </p:spPr>
        <p:txBody>
          <a:bodyPr>
            <a:spAutoFit/>
          </a:bodyPr>
          <a:lstStyle/>
          <a:p>
            <a:r>
              <a:rPr lang="en-GB" sz="2800" dirty="0">
                <a:latin typeface="Arial" pitchFamily="34" charset="0"/>
                <a:cs typeface="Arial" pitchFamily="34" charset="0"/>
              </a:rPr>
              <a:t>State significance and link to next paragraph</a:t>
            </a:r>
          </a:p>
        </p:txBody>
      </p:sp>
      <p:sp>
        <p:nvSpPr>
          <p:cNvPr id="13" name="Freeform 9"/>
          <p:cNvSpPr>
            <a:spLocks/>
          </p:cNvSpPr>
          <p:nvPr/>
        </p:nvSpPr>
        <p:spPr bwMode="auto">
          <a:xfrm rot="11183046">
            <a:off x="4532329" y="2249456"/>
            <a:ext cx="277820" cy="1084268"/>
          </a:xfrm>
          <a:custGeom>
            <a:avLst/>
            <a:gdLst>
              <a:gd name="T0" fmla="*/ 0 w 295"/>
              <a:gd name="T1" fmla="*/ 0 h 862"/>
              <a:gd name="T2" fmla="*/ 2147483647 w 295"/>
              <a:gd name="T3" fmla="*/ 2147483647 h 862"/>
              <a:gd name="T4" fmla="*/ 2147483647 w 295"/>
              <a:gd name="T5" fmla="*/ 2147483647 h 862"/>
              <a:gd name="T6" fmla="*/ 0 60000 65536"/>
              <a:gd name="T7" fmla="*/ 0 60000 65536"/>
              <a:gd name="T8" fmla="*/ 0 60000 65536"/>
              <a:gd name="T9" fmla="*/ 0 w 295"/>
              <a:gd name="T10" fmla="*/ 0 h 862"/>
              <a:gd name="T11" fmla="*/ 295 w 295"/>
              <a:gd name="T12" fmla="*/ 862 h 862"/>
            </a:gdLst>
            <a:ahLst/>
            <a:cxnLst>
              <a:cxn ang="T6">
                <a:pos x="T0" y="T1"/>
              </a:cxn>
              <a:cxn ang="T7">
                <a:pos x="T2" y="T3"/>
              </a:cxn>
              <a:cxn ang="T8">
                <a:pos x="T4" y="T5"/>
              </a:cxn>
            </a:cxnLst>
            <a:rect l="T9" t="T10" r="T11" b="T12"/>
            <a:pathLst>
              <a:path w="295" h="862">
                <a:moveTo>
                  <a:pt x="0" y="0"/>
                </a:moveTo>
                <a:cubicBezTo>
                  <a:pt x="124" y="132"/>
                  <a:pt x="249" y="264"/>
                  <a:pt x="272" y="408"/>
                </a:cubicBezTo>
                <a:cubicBezTo>
                  <a:pt x="295" y="552"/>
                  <a:pt x="215" y="707"/>
                  <a:pt x="136" y="862"/>
                </a:cubicBezTo>
              </a:path>
            </a:pathLst>
          </a:custGeom>
          <a:noFill/>
          <a:ln w="47625">
            <a:solidFill>
              <a:srgbClr val="C00000"/>
            </a:solidFill>
            <a:prstDash val="sysDot"/>
            <a:round/>
            <a:headEnd/>
            <a:tailEnd type="triangle" w="lg" len="med"/>
          </a:ln>
        </p:spPr>
        <p:txBody>
          <a:bodyPr/>
          <a:lstStyle/>
          <a:p>
            <a:endParaRPr lang="en-US">
              <a:solidFill>
                <a:schemeClr val="bg1"/>
              </a:solidFill>
              <a:latin typeface="Arial" pitchFamily="34" charset="0"/>
              <a:cs typeface="Arial" pitchFamily="34" charset="0"/>
            </a:endParaRPr>
          </a:p>
        </p:txBody>
      </p:sp>
      <p:sp>
        <p:nvSpPr>
          <p:cNvPr id="14" name="Freeform 7"/>
          <p:cNvSpPr>
            <a:spLocks/>
          </p:cNvSpPr>
          <p:nvPr/>
        </p:nvSpPr>
        <p:spPr bwMode="auto">
          <a:xfrm rot="10800000">
            <a:off x="5376897" y="1820829"/>
            <a:ext cx="933450" cy="160331"/>
          </a:xfrm>
          <a:custGeom>
            <a:avLst/>
            <a:gdLst>
              <a:gd name="T0" fmla="*/ 2147483647 w 907"/>
              <a:gd name="T1" fmla="*/ 0 h 136"/>
              <a:gd name="T2" fmla="*/ 2147483647 w 907"/>
              <a:gd name="T3" fmla="*/ 2147483647 h 136"/>
              <a:gd name="T4" fmla="*/ 0 w 907"/>
              <a:gd name="T5" fmla="*/ 0 h 136"/>
              <a:gd name="T6" fmla="*/ 0 60000 65536"/>
              <a:gd name="T7" fmla="*/ 0 60000 65536"/>
              <a:gd name="T8" fmla="*/ 0 60000 65536"/>
              <a:gd name="T9" fmla="*/ 0 w 907"/>
              <a:gd name="T10" fmla="*/ 0 h 136"/>
              <a:gd name="T11" fmla="*/ 907 w 907"/>
              <a:gd name="T12" fmla="*/ 136 h 136"/>
            </a:gdLst>
            <a:ahLst/>
            <a:cxnLst>
              <a:cxn ang="T6">
                <a:pos x="T0" y="T1"/>
              </a:cxn>
              <a:cxn ang="T7">
                <a:pos x="T2" y="T3"/>
              </a:cxn>
              <a:cxn ang="T8">
                <a:pos x="T4" y="T5"/>
              </a:cxn>
            </a:cxnLst>
            <a:rect l="T9" t="T10" r="T11" b="T12"/>
            <a:pathLst>
              <a:path w="907" h="136">
                <a:moveTo>
                  <a:pt x="907" y="0"/>
                </a:moveTo>
                <a:cubicBezTo>
                  <a:pt x="755" y="68"/>
                  <a:pt x="604" y="136"/>
                  <a:pt x="453" y="136"/>
                </a:cubicBezTo>
                <a:cubicBezTo>
                  <a:pt x="302" y="136"/>
                  <a:pt x="151" y="68"/>
                  <a:pt x="0" y="0"/>
                </a:cubicBezTo>
              </a:path>
            </a:pathLst>
          </a:custGeom>
          <a:noFill/>
          <a:ln w="47625">
            <a:solidFill>
              <a:srgbClr val="C00000"/>
            </a:solidFill>
            <a:prstDash val="sysDot"/>
            <a:round/>
            <a:headEnd/>
            <a:tailEnd type="triangle" w="lg" len="med"/>
          </a:ln>
        </p:spPr>
        <p:txBody>
          <a:bodyPr/>
          <a:lstStyle/>
          <a:p>
            <a:endParaRPr lang="en-US">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8925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p:bldP spid="11" grpId="0"/>
      <p:bldP spid="12" grpId="0"/>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to reference</a:t>
            </a:r>
          </a:p>
        </p:txBody>
      </p:sp>
      <p:sp>
        <p:nvSpPr>
          <p:cNvPr id="3" name="Content Placeholder 2"/>
          <p:cNvSpPr>
            <a:spLocks noGrp="1"/>
          </p:cNvSpPr>
          <p:nvPr>
            <p:ph idx="1"/>
          </p:nvPr>
        </p:nvSpPr>
        <p:spPr/>
        <p:txBody>
          <a:bodyPr>
            <a:normAutofit/>
          </a:bodyPr>
          <a:lstStyle/>
          <a:p>
            <a:r>
              <a:rPr lang="en-GB" dirty="0"/>
              <a:t>Cite Them Right (book and also online) </a:t>
            </a:r>
            <a:r>
              <a:rPr lang="en-GB" dirty="0">
                <a:hlinkClick r:id="rId3"/>
              </a:rPr>
              <a:t>http://www.citethemrightonline.com.plymouth.idm.oclc.org/</a:t>
            </a:r>
            <a:r>
              <a:rPr lang="en-GB" dirty="0"/>
              <a:t> </a:t>
            </a:r>
          </a:p>
          <a:p>
            <a:endParaRPr lang="en-GB" dirty="0"/>
          </a:p>
          <a:p>
            <a:r>
              <a:rPr lang="en-GB" dirty="0"/>
              <a:t>Off campus </a:t>
            </a:r>
          </a:p>
          <a:p>
            <a:pPr lvl="1"/>
            <a:r>
              <a:rPr lang="en-GB" dirty="0"/>
              <a:t>This link includes university authentication (bookmark for future reference)</a:t>
            </a:r>
          </a:p>
          <a:p>
            <a:endParaRPr lang="en-GB" dirty="0"/>
          </a:p>
          <a:p>
            <a:r>
              <a:rPr lang="en-GB" dirty="0"/>
              <a:t>Always check your assignment brief for preferred referencing format. The following </a:t>
            </a:r>
            <a:r>
              <a:rPr lang="en-GB"/>
              <a:t>example is </a:t>
            </a:r>
            <a:r>
              <a:rPr lang="en-GB" dirty="0"/>
              <a:t>the commonly used ‘Harvard’ format.</a:t>
            </a:r>
          </a:p>
          <a:p>
            <a:pPr marL="0" indent="0">
              <a:buNone/>
            </a:pPr>
            <a:endParaRPr lang="en-GB" dirty="0"/>
          </a:p>
          <a:p>
            <a:pPr lvl="1"/>
            <a:endParaRPr lang="en-GB" dirty="0"/>
          </a:p>
        </p:txBody>
      </p:sp>
    </p:spTree>
    <p:extLst>
      <p:ext uri="{BB962C8B-B14F-4D97-AF65-F5344CB8AC3E}">
        <p14:creationId xmlns:p14="http://schemas.microsoft.com/office/powerpoint/2010/main" val="2528201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to reference a book (example)</a:t>
            </a:r>
          </a:p>
        </p:txBody>
      </p:sp>
      <p:sp>
        <p:nvSpPr>
          <p:cNvPr id="3" name="Content Placeholder 2"/>
          <p:cNvSpPr>
            <a:spLocks noGrp="1"/>
          </p:cNvSpPr>
          <p:nvPr>
            <p:ph idx="1"/>
          </p:nvPr>
        </p:nvSpPr>
        <p:spPr/>
        <p:txBody>
          <a:bodyPr>
            <a:normAutofit/>
          </a:bodyPr>
          <a:lstStyle/>
          <a:p>
            <a:r>
              <a:rPr lang="en-GB" dirty="0"/>
              <a:t>Be consistent with references and in text citations (Harvard):</a:t>
            </a:r>
          </a:p>
          <a:p>
            <a:endParaRPr lang="en-GB" dirty="0"/>
          </a:p>
          <a:p>
            <a:pPr marL="457200" lvl="1" indent="0">
              <a:buNone/>
            </a:pPr>
            <a:r>
              <a:rPr lang="en-GB" b="1" dirty="0"/>
              <a:t>In text citations: </a:t>
            </a:r>
          </a:p>
          <a:p>
            <a:pPr marL="457200" lvl="1" indent="0">
              <a:buNone/>
            </a:pPr>
            <a:r>
              <a:rPr lang="en-GB" dirty="0"/>
              <a:t>(Johns, 2013, p. 25)     or    Johns (2013, p. 25)</a:t>
            </a:r>
          </a:p>
          <a:p>
            <a:pPr marL="457200" lvl="1" indent="0">
              <a:buNone/>
            </a:pPr>
            <a:endParaRPr lang="en-GB" dirty="0"/>
          </a:p>
          <a:p>
            <a:pPr marL="457200" lvl="1" indent="0">
              <a:buNone/>
            </a:pPr>
            <a:r>
              <a:rPr lang="en-GB" b="1" dirty="0"/>
              <a:t>Reference: </a:t>
            </a:r>
          </a:p>
          <a:p>
            <a:pPr marL="457200" lvl="1" indent="0">
              <a:buNone/>
            </a:pPr>
            <a:r>
              <a:rPr lang="en-GB" dirty="0"/>
              <a:t>Johns, J.B. (2013) </a:t>
            </a:r>
            <a:r>
              <a:rPr lang="en-GB" i="1" dirty="0"/>
              <a:t>A guide to good electrical engineering</a:t>
            </a:r>
            <a:r>
              <a:rPr lang="en-GB" dirty="0"/>
              <a:t>. London: A publisher.</a:t>
            </a:r>
          </a:p>
        </p:txBody>
      </p:sp>
    </p:spTree>
    <p:extLst>
      <p:ext uri="{BB962C8B-B14F-4D97-AF65-F5344CB8AC3E}">
        <p14:creationId xmlns:p14="http://schemas.microsoft.com/office/powerpoint/2010/main" val="3607140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How to reference (journals)</a:t>
            </a:r>
          </a:p>
        </p:txBody>
      </p:sp>
      <p:sp>
        <p:nvSpPr>
          <p:cNvPr id="3" name="Content Placeholder 2"/>
          <p:cNvSpPr>
            <a:spLocks noGrp="1"/>
          </p:cNvSpPr>
          <p:nvPr>
            <p:ph idx="1"/>
          </p:nvPr>
        </p:nvSpPr>
        <p:spPr/>
        <p:txBody>
          <a:bodyPr>
            <a:normAutofit/>
          </a:bodyPr>
          <a:lstStyle/>
          <a:p>
            <a:r>
              <a:rPr lang="en-GB" dirty="0"/>
              <a:t>More than three authors (Harvard):</a:t>
            </a:r>
          </a:p>
          <a:p>
            <a:pPr marL="514350" lvl="1" indent="0">
              <a:buNone/>
            </a:pPr>
            <a:endParaRPr lang="en-GB" b="1" dirty="0"/>
          </a:p>
          <a:p>
            <a:pPr marL="514350" lvl="1" indent="0">
              <a:buNone/>
            </a:pPr>
            <a:r>
              <a:rPr lang="en-GB" b="1" dirty="0"/>
              <a:t>In text citation: </a:t>
            </a:r>
          </a:p>
          <a:p>
            <a:pPr marL="514350" lvl="1" indent="0">
              <a:buNone/>
            </a:pPr>
            <a:r>
              <a:rPr lang="en-GB" dirty="0"/>
              <a:t>(Jacobson </a:t>
            </a:r>
            <a:r>
              <a:rPr lang="en-GB" i="1" dirty="0"/>
              <a:t>et al</a:t>
            </a:r>
            <a:r>
              <a:rPr lang="en-GB" dirty="0"/>
              <a:t>., 2014) or Jacobson </a:t>
            </a:r>
            <a:r>
              <a:rPr lang="en-GB" i="1" dirty="0"/>
              <a:t>et al</a:t>
            </a:r>
            <a:r>
              <a:rPr lang="en-GB" dirty="0"/>
              <a:t>. (2014)</a:t>
            </a:r>
          </a:p>
          <a:p>
            <a:pPr marL="514350" lvl="1" indent="0">
              <a:buNone/>
            </a:pPr>
            <a:endParaRPr lang="en-GB" b="1" dirty="0"/>
          </a:p>
          <a:p>
            <a:pPr marL="514350" lvl="1" indent="0">
              <a:buNone/>
            </a:pPr>
            <a:r>
              <a:rPr lang="en-GB" b="1" dirty="0"/>
              <a:t>Reference:</a:t>
            </a:r>
          </a:p>
          <a:p>
            <a:pPr marL="514350" lvl="1" indent="0">
              <a:buNone/>
            </a:pPr>
            <a:r>
              <a:rPr lang="en-GB" dirty="0"/>
              <a:t>Jacobson, R.J., Harrison, T., Ford, H., and Jones, P. (2014) ‘Good scientific practice: when does hypothesis really become theory?', </a:t>
            </a:r>
            <a:r>
              <a:rPr lang="en-GB" i="1" dirty="0"/>
              <a:t>Journal of Scientific Discovery</a:t>
            </a:r>
            <a:r>
              <a:rPr lang="en-GB" dirty="0"/>
              <a:t>, 33(3), pp. 323–326.</a:t>
            </a:r>
            <a:endParaRPr lang="en-GB" sz="1100" dirty="0"/>
          </a:p>
          <a:p>
            <a:pPr marL="514350" lvl="1" indent="0">
              <a:buNone/>
            </a:pPr>
            <a:endParaRPr lang="en-GB" dirty="0"/>
          </a:p>
        </p:txBody>
      </p:sp>
    </p:spTree>
    <p:extLst>
      <p:ext uri="{BB962C8B-B14F-4D97-AF65-F5344CB8AC3E}">
        <p14:creationId xmlns:p14="http://schemas.microsoft.com/office/powerpoint/2010/main" val="1195285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 list (Harvard: alphabetical order)</a:t>
            </a:r>
          </a:p>
        </p:txBody>
      </p:sp>
      <p:sp>
        <p:nvSpPr>
          <p:cNvPr id="3" name="Content Placeholder 2"/>
          <p:cNvSpPr>
            <a:spLocks noGrp="1"/>
          </p:cNvSpPr>
          <p:nvPr>
            <p:ph idx="1"/>
          </p:nvPr>
        </p:nvSpPr>
        <p:spPr/>
        <p:txBody>
          <a:bodyPr>
            <a:normAutofit/>
          </a:bodyPr>
          <a:lstStyle/>
          <a:p>
            <a:pPr marL="514350" lvl="1" indent="0">
              <a:buNone/>
            </a:pPr>
            <a:r>
              <a:rPr lang="en-GB" b="1" dirty="0"/>
              <a:t>References</a:t>
            </a:r>
          </a:p>
          <a:p>
            <a:pPr marL="514350" lvl="1" indent="0">
              <a:buNone/>
            </a:pPr>
            <a:r>
              <a:rPr lang="en-GB" dirty="0"/>
              <a:t>Adams, B. (2013) </a:t>
            </a:r>
            <a:r>
              <a:rPr lang="en-GB" i="1" dirty="0"/>
              <a:t>Troublesome knowledge</a:t>
            </a:r>
            <a:r>
              <a:rPr lang="en-GB" dirty="0"/>
              <a:t>, London: A publisher.</a:t>
            </a:r>
          </a:p>
          <a:p>
            <a:pPr marL="514350" lvl="1" indent="0">
              <a:buNone/>
            </a:pPr>
            <a:endParaRPr lang="en-GB" sz="1200" dirty="0"/>
          </a:p>
          <a:p>
            <a:pPr marL="514350" lvl="1" indent="0">
              <a:buNone/>
            </a:pPr>
            <a:r>
              <a:rPr lang="en-GB" dirty="0"/>
              <a:t>Hamill, L. (2011) </a:t>
            </a:r>
            <a:r>
              <a:rPr lang="en-GB" i="1" dirty="0"/>
              <a:t>Understanding Hydraulics</a:t>
            </a:r>
            <a:r>
              <a:rPr lang="en-GB" dirty="0"/>
              <a:t>. 3rd ed. Basingstoke: Palgrave. </a:t>
            </a:r>
          </a:p>
          <a:p>
            <a:pPr marL="514350" lvl="1" indent="0">
              <a:buNone/>
            </a:pPr>
            <a:endParaRPr lang="en-GB" sz="1100" dirty="0"/>
          </a:p>
          <a:p>
            <a:pPr marL="514350" lvl="1" indent="0">
              <a:buNone/>
            </a:pPr>
            <a:r>
              <a:rPr lang="en-GB" dirty="0"/>
              <a:t>Jacobson, R.J., Harrison, T., Ford, H., and Jones, P. (2014) ‘Good scientific practice: when does hypothesis really become theory?', </a:t>
            </a:r>
            <a:r>
              <a:rPr lang="en-GB" i="1" dirty="0"/>
              <a:t>Journal of Scientific Discovery</a:t>
            </a:r>
            <a:r>
              <a:rPr lang="en-GB" dirty="0"/>
              <a:t>, 33(3), pp. 323–326.</a:t>
            </a:r>
            <a:endParaRPr lang="en-GB" sz="1100" dirty="0"/>
          </a:p>
          <a:p>
            <a:pPr marL="514350" lvl="1" indent="0">
              <a:buNone/>
            </a:pPr>
            <a:endParaRPr lang="en-GB" sz="1100" dirty="0"/>
          </a:p>
          <a:p>
            <a:pPr marL="514350" lvl="1" indent="0">
              <a:buNone/>
            </a:pPr>
            <a:r>
              <a:rPr lang="en-GB" dirty="0"/>
              <a:t>Johns, J.B. (2013) </a:t>
            </a:r>
            <a:r>
              <a:rPr lang="en-GB" i="1" dirty="0"/>
              <a:t>A guide to civil engineering practice</a:t>
            </a:r>
            <a:r>
              <a:rPr lang="en-GB" dirty="0"/>
              <a:t>, London: A publisher.</a:t>
            </a:r>
            <a:endParaRPr lang="en-GB" sz="1100" dirty="0"/>
          </a:p>
          <a:p>
            <a:pPr marL="514350" lvl="1" indent="0">
              <a:buNone/>
            </a:pPr>
            <a:endParaRPr lang="en-GB" sz="1100" dirty="0"/>
          </a:p>
          <a:p>
            <a:pPr marL="514350" lvl="1" indent="0">
              <a:buNone/>
            </a:pPr>
            <a:r>
              <a:rPr lang="en-GB" dirty="0" err="1"/>
              <a:t>Vivoni</a:t>
            </a:r>
            <a:r>
              <a:rPr lang="en-GB" dirty="0"/>
              <a:t>, E.R. and </a:t>
            </a:r>
            <a:r>
              <a:rPr lang="en-GB" dirty="0" err="1"/>
              <a:t>Camilli</a:t>
            </a:r>
            <a:r>
              <a:rPr lang="en-GB" dirty="0"/>
              <a:t>, R. (2003) ‘Science and truth: are they really synonymous terms?’, </a:t>
            </a:r>
            <a:r>
              <a:rPr lang="en-GB" i="1" dirty="0"/>
              <a:t>Philosophy in </a:t>
            </a:r>
            <a:r>
              <a:rPr lang="en-GB" dirty="0"/>
              <a:t>s</a:t>
            </a:r>
            <a:r>
              <a:rPr lang="en-GB" i="1" dirty="0"/>
              <a:t>cience</a:t>
            </a:r>
            <a:r>
              <a:rPr lang="en-GB" dirty="0"/>
              <a:t>, </a:t>
            </a:r>
            <a:r>
              <a:rPr lang="en-GB" i="1" dirty="0"/>
              <a:t>13</a:t>
            </a:r>
            <a:r>
              <a:rPr lang="en-GB" dirty="0"/>
              <a:t>(4), pp. 457-468.</a:t>
            </a:r>
          </a:p>
          <a:p>
            <a:pPr marL="514350" lvl="1" indent="0">
              <a:buNone/>
            </a:pPr>
            <a:endParaRPr lang="en-GB" dirty="0"/>
          </a:p>
        </p:txBody>
      </p:sp>
    </p:spTree>
    <p:extLst>
      <p:ext uri="{BB962C8B-B14F-4D97-AF65-F5344CB8AC3E}">
        <p14:creationId xmlns:p14="http://schemas.microsoft.com/office/powerpoint/2010/main" val="3773915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z="4000" dirty="0"/>
              <a:t>References</a:t>
            </a:r>
          </a:p>
        </p:txBody>
      </p:sp>
      <p:sp>
        <p:nvSpPr>
          <p:cNvPr id="55299" name="Rectangle 3"/>
          <p:cNvSpPr>
            <a:spLocks noGrp="1" noChangeArrowheads="1"/>
          </p:cNvSpPr>
          <p:nvPr>
            <p:ph idx="1"/>
          </p:nvPr>
        </p:nvSpPr>
        <p:spPr/>
        <p:txBody>
          <a:bodyPr>
            <a:noAutofit/>
          </a:bodyPr>
          <a:lstStyle/>
          <a:p>
            <a:pPr>
              <a:buFont typeface="Monotype Sorts" pitchFamily="2" charset="2"/>
              <a:buNone/>
            </a:pPr>
            <a:r>
              <a:rPr lang="en-US" sz="2800" dirty="0"/>
              <a:t>Numbered format (see project guide for further details):</a:t>
            </a:r>
          </a:p>
          <a:p>
            <a:pPr>
              <a:buFont typeface="Monotype Sorts" pitchFamily="2" charset="2"/>
              <a:buNone/>
            </a:pPr>
            <a:endParaRPr lang="en-US" sz="2400" dirty="0"/>
          </a:p>
          <a:p>
            <a:pPr>
              <a:buFont typeface="Monotype Sorts" pitchFamily="2" charset="2"/>
              <a:buNone/>
            </a:pPr>
            <a:r>
              <a:rPr lang="en-US" sz="2400" dirty="0"/>
              <a:t>[1] Donnelly. T., “Time Delay Solenoid Switch Using VMOSFETS”, New Electronics, Vol. 19, No. 3, February, 1986.</a:t>
            </a:r>
          </a:p>
          <a:p>
            <a:pPr>
              <a:buFont typeface="Monotype Sorts" pitchFamily="2" charset="2"/>
              <a:buNone/>
            </a:pPr>
            <a:endParaRPr lang="en-US" sz="2400" dirty="0"/>
          </a:p>
          <a:p>
            <a:pPr>
              <a:buFont typeface="Monotype Sorts" pitchFamily="2" charset="2"/>
              <a:buNone/>
            </a:pPr>
            <a:r>
              <a:rPr lang="en-US" sz="2400" dirty="0"/>
              <a:t>[2] Donnelly. T., Harding. T., “High-Tech Application of the Remainder and Factor Theorems”, Teaching Mathematics and its Applications, Vol. 10, No. 4, The Institute of Mathematics and its Applications, </a:t>
            </a:r>
            <a:r>
              <a:rPr lang="en-US" sz="2400" dirty="0" err="1"/>
              <a:t>pp</a:t>
            </a:r>
            <a:r>
              <a:rPr lang="en-US" sz="2400" dirty="0"/>
              <a:t> 144-150, 1991.</a:t>
            </a:r>
          </a:p>
        </p:txBody>
      </p:sp>
      <p:sp>
        <p:nvSpPr>
          <p:cNvPr id="4" name="Rectangle 3"/>
          <p:cNvSpPr/>
          <p:nvPr/>
        </p:nvSpPr>
        <p:spPr>
          <a:xfrm>
            <a:off x="623392" y="6308727"/>
            <a:ext cx="3543984" cy="369332"/>
          </a:xfrm>
          <a:prstGeom prst="rect">
            <a:avLst/>
          </a:prstGeom>
        </p:spPr>
        <p:txBody>
          <a:bodyPr wrap="none">
            <a:spAutoFit/>
          </a:bodyPr>
          <a:lstStyle/>
          <a:p>
            <a:r>
              <a:rPr lang="en-GB" dirty="0"/>
              <a:t>Contents courtesy of Dr Paul Davey</a:t>
            </a:r>
          </a:p>
        </p:txBody>
      </p:sp>
    </p:spTree>
    <p:extLst>
      <p:ext uri="{BB962C8B-B14F-4D97-AF65-F5344CB8AC3E}">
        <p14:creationId xmlns:p14="http://schemas.microsoft.com/office/powerpoint/2010/main" val="2661003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Bibliography</a:t>
            </a:r>
          </a:p>
        </p:txBody>
      </p:sp>
      <p:sp>
        <p:nvSpPr>
          <p:cNvPr id="3" name="Content Placeholder 2"/>
          <p:cNvSpPr>
            <a:spLocks noGrp="1"/>
          </p:cNvSpPr>
          <p:nvPr>
            <p:ph idx="1"/>
          </p:nvPr>
        </p:nvSpPr>
        <p:spPr/>
        <p:txBody>
          <a:bodyPr/>
          <a:lstStyle/>
          <a:p>
            <a:r>
              <a:rPr lang="en-GB" dirty="0"/>
              <a:t>This is different to a reference list</a:t>
            </a:r>
          </a:p>
          <a:p>
            <a:pPr lvl="1"/>
            <a:r>
              <a:rPr lang="en-GB" dirty="0"/>
              <a:t>The bibliography items are things you might have read, but not cited (referenced) in the main report</a:t>
            </a:r>
          </a:p>
          <a:p>
            <a:pPr lvl="1"/>
            <a:r>
              <a:rPr lang="en-GB" dirty="0"/>
              <a:t>Highlights ‘useful’ additional reading</a:t>
            </a:r>
          </a:p>
          <a:p>
            <a:pPr lvl="1"/>
            <a:r>
              <a:rPr lang="en-GB" dirty="0"/>
              <a:t>Demonstrates wider reading</a:t>
            </a:r>
          </a:p>
          <a:p>
            <a:pPr marL="457200" lvl="1" indent="0">
              <a:buNone/>
            </a:pPr>
            <a:endParaRPr lang="en-GB" dirty="0"/>
          </a:p>
        </p:txBody>
      </p:sp>
    </p:spTree>
    <p:extLst>
      <p:ext uri="{BB962C8B-B14F-4D97-AF65-F5344CB8AC3E}">
        <p14:creationId xmlns:p14="http://schemas.microsoft.com/office/powerpoint/2010/main" val="1800786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Appendices</a:t>
            </a:r>
          </a:p>
        </p:txBody>
      </p:sp>
      <p:sp>
        <p:nvSpPr>
          <p:cNvPr id="3" name="Content Placeholder 2"/>
          <p:cNvSpPr>
            <a:spLocks noGrp="1"/>
          </p:cNvSpPr>
          <p:nvPr>
            <p:ph idx="1"/>
          </p:nvPr>
        </p:nvSpPr>
        <p:spPr>
          <a:xfrm>
            <a:off x="838200" y="1534160"/>
            <a:ext cx="10642600" cy="4958715"/>
          </a:xfrm>
        </p:spPr>
        <p:txBody>
          <a:bodyPr>
            <a:normAutofit fontScale="92500" lnSpcReduction="10000"/>
          </a:bodyPr>
          <a:lstStyle/>
          <a:p>
            <a:r>
              <a:rPr lang="en-GB" b="1" dirty="0"/>
              <a:t>Appendices are not typically included in the word count</a:t>
            </a:r>
            <a:r>
              <a:rPr lang="en-GB" dirty="0"/>
              <a:t>!</a:t>
            </a:r>
          </a:p>
          <a:p>
            <a:pPr marL="0" indent="0">
              <a:buNone/>
            </a:pPr>
            <a:endParaRPr lang="en-GB" dirty="0"/>
          </a:p>
          <a:p>
            <a:r>
              <a:rPr lang="en-GB" dirty="0"/>
              <a:t>Items you might consider:</a:t>
            </a:r>
          </a:p>
          <a:p>
            <a:pPr lvl="1"/>
            <a:r>
              <a:rPr lang="en-GB" dirty="0"/>
              <a:t>Requirements List</a:t>
            </a:r>
          </a:p>
          <a:p>
            <a:pPr lvl="1"/>
            <a:r>
              <a:rPr lang="en-GB" dirty="0"/>
              <a:t>Concept sketches and photos of prototypes (not needed in main body)</a:t>
            </a:r>
          </a:p>
          <a:p>
            <a:pPr lvl="1"/>
            <a:r>
              <a:rPr lang="en-GB" dirty="0"/>
              <a:t>Drawings and other illustrations not appropriate for the main body of the text</a:t>
            </a:r>
          </a:p>
          <a:p>
            <a:pPr lvl="1"/>
            <a:r>
              <a:rPr lang="en-GB" dirty="0"/>
              <a:t>Concept evaluation tables</a:t>
            </a:r>
          </a:p>
          <a:p>
            <a:pPr lvl="1"/>
            <a:r>
              <a:rPr lang="en-GB" dirty="0"/>
              <a:t>Project milestone tables</a:t>
            </a:r>
          </a:p>
          <a:p>
            <a:pPr lvl="1"/>
            <a:r>
              <a:rPr lang="en-GB" dirty="0"/>
              <a:t>Meetings</a:t>
            </a:r>
          </a:p>
          <a:p>
            <a:pPr lvl="1"/>
            <a:r>
              <a:rPr lang="en-GB" dirty="0"/>
              <a:t>Sample code</a:t>
            </a:r>
          </a:p>
          <a:p>
            <a:pPr lvl="1"/>
            <a:r>
              <a:rPr lang="en-GB" b="1" dirty="0"/>
              <a:t>Anything that would make the main body difficult to read</a:t>
            </a:r>
          </a:p>
          <a:p>
            <a:endParaRPr lang="en-GB" dirty="0"/>
          </a:p>
          <a:p>
            <a:pPr marL="0" indent="0">
              <a:buNone/>
            </a:pPr>
            <a:r>
              <a:rPr lang="en-GB" dirty="0"/>
              <a:t>However….DO NOT use the appendices as a dumping ground!</a:t>
            </a:r>
          </a:p>
        </p:txBody>
      </p:sp>
    </p:spTree>
    <p:extLst>
      <p:ext uri="{BB962C8B-B14F-4D97-AF65-F5344CB8AC3E}">
        <p14:creationId xmlns:p14="http://schemas.microsoft.com/office/powerpoint/2010/main" val="363834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209" y="365125"/>
            <a:ext cx="10515600" cy="1325563"/>
          </a:xfrm>
        </p:spPr>
        <p:txBody>
          <a:bodyPr/>
          <a:lstStyle/>
          <a:p>
            <a:r>
              <a:rPr lang="en-GB"/>
              <a:t>Further details here:</a:t>
            </a:r>
          </a:p>
        </p:txBody>
      </p:sp>
      <p:sp>
        <p:nvSpPr>
          <p:cNvPr id="3" name="Content Placeholder 2"/>
          <p:cNvSpPr>
            <a:spLocks noGrp="1"/>
          </p:cNvSpPr>
          <p:nvPr>
            <p:ph idx="1"/>
          </p:nvPr>
        </p:nvSpPr>
        <p:spPr>
          <a:xfrm>
            <a:off x="639551" y="4496187"/>
            <a:ext cx="10515600" cy="950290"/>
          </a:xfrm>
        </p:spPr>
        <p:txBody>
          <a:bodyPr>
            <a:normAutofit fontScale="62500" lnSpcReduction="20000"/>
          </a:bodyPr>
          <a:lstStyle/>
          <a:p>
            <a:pPr marL="0" indent="0">
              <a:buNone/>
            </a:pPr>
            <a:r>
              <a:rPr lang="en-GB" sz="4150">
                <a:hlinkClick r:id="rId3"/>
              </a:rPr>
              <a:t>www.plymouth.ac.uk/learn</a:t>
            </a:r>
            <a:r>
              <a:rPr lang="en-GB" sz="4150"/>
              <a:t> – External (anyone)</a:t>
            </a:r>
          </a:p>
          <a:p>
            <a:pPr marL="0" indent="0">
              <a:buNone/>
            </a:pPr>
            <a:r>
              <a:rPr lang="en-GB" sz="4150">
                <a:hlinkClick r:id="rId4"/>
              </a:rPr>
              <a:t>https://liveplymouthac.sharepoint.com/sites/x77</a:t>
            </a:r>
            <a:r>
              <a:rPr lang="en-GB" sz="4150"/>
              <a:t> – Internal (Your UoP login)</a:t>
            </a:r>
          </a:p>
          <a:p>
            <a:pPr marL="0" indent="0">
              <a:buNone/>
            </a:pPr>
            <a:endParaRPr lang="en-GB" sz="4150"/>
          </a:p>
          <a:p>
            <a:pPr marL="0" indent="0">
              <a:buNone/>
            </a:pPr>
            <a:endParaRPr lang="en-GB" sz="4150"/>
          </a:p>
          <a:p>
            <a:endParaRPr lang="en-GB"/>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639551" y="1690688"/>
            <a:ext cx="4438644" cy="2553839"/>
          </a:xfrm>
          <a:prstGeom prst="rect">
            <a:avLst/>
          </a:prstGeom>
        </p:spPr>
      </p:pic>
      <p:pic>
        <p:nvPicPr>
          <p:cNvPr id="9" name="Picture 8">
            <a:extLst>
              <a:ext uri="{FF2B5EF4-FFF2-40B4-BE49-F238E27FC236}">
                <a16:creationId xmlns:a16="http://schemas.microsoft.com/office/drawing/2014/main" id="{73433870-5C1A-4037-8DD2-8E630ED7F768}"/>
              </a:ext>
            </a:extLst>
          </p:cNvPr>
          <p:cNvPicPr>
            <a:picLocks noChangeAspect="1"/>
          </p:cNvPicPr>
          <p:nvPr/>
        </p:nvPicPr>
        <p:blipFill>
          <a:blip r:embed="rId6"/>
          <a:stretch>
            <a:fillRect/>
          </a:stretch>
        </p:blipFill>
        <p:spPr>
          <a:xfrm>
            <a:off x="5191109" y="1690688"/>
            <a:ext cx="6359753" cy="2553838"/>
          </a:xfrm>
          <a:prstGeom prst="rect">
            <a:avLst/>
          </a:prstGeom>
        </p:spPr>
      </p:pic>
    </p:spTree>
    <p:extLst>
      <p:ext uri="{BB962C8B-B14F-4D97-AF65-F5344CB8AC3E}">
        <p14:creationId xmlns:p14="http://schemas.microsoft.com/office/powerpoint/2010/main" val="2222395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Think about why you are writing</a:t>
            </a:r>
          </a:p>
        </p:txBody>
      </p:sp>
      <p:sp>
        <p:nvSpPr>
          <p:cNvPr id="3" name="Content Placeholder 2"/>
          <p:cNvSpPr>
            <a:spLocks noGrp="1"/>
          </p:cNvSpPr>
          <p:nvPr>
            <p:ph idx="1"/>
          </p:nvPr>
        </p:nvSpPr>
        <p:spPr/>
        <p:txBody>
          <a:bodyPr/>
          <a:lstStyle/>
          <a:p>
            <a:r>
              <a:rPr lang="en-GB" dirty="0"/>
              <a:t>Planning:</a:t>
            </a:r>
          </a:p>
          <a:p>
            <a:pPr lvl="1"/>
            <a:r>
              <a:rPr lang="en-GB" dirty="0"/>
              <a:t>The aim of my essay/report is to…</a:t>
            </a:r>
          </a:p>
          <a:p>
            <a:pPr lvl="1"/>
            <a:r>
              <a:rPr lang="en-GB" dirty="0"/>
              <a:t>My argument will be valuable because…</a:t>
            </a:r>
          </a:p>
          <a:p>
            <a:pPr lvl="1"/>
            <a:r>
              <a:rPr lang="en-GB" dirty="0"/>
              <a:t>My main points are… (Check the brief)</a:t>
            </a:r>
          </a:p>
          <a:p>
            <a:pPr lvl="1"/>
            <a:r>
              <a:rPr lang="en-GB" dirty="0"/>
              <a:t>My conclusion will be…</a:t>
            </a:r>
          </a:p>
          <a:p>
            <a:pPr lvl="1"/>
            <a:r>
              <a:rPr lang="en-GB" dirty="0"/>
              <a:t>My recommendations will be…</a:t>
            </a:r>
          </a:p>
        </p:txBody>
      </p:sp>
    </p:spTree>
    <p:extLst>
      <p:ext uri="{BB962C8B-B14F-4D97-AF65-F5344CB8AC3E}">
        <p14:creationId xmlns:p14="http://schemas.microsoft.com/office/powerpoint/2010/main" val="3518257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FFC82-638E-443F-A53D-5CB4BAF3493A}"/>
              </a:ext>
            </a:extLst>
          </p:cNvPr>
          <p:cNvSpPr>
            <a:spLocks noGrp="1"/>
          </p:cNvSpPr>
          <p:nvPr>
            <p:ph type="ctrTitle"/>
          </p:nvPr>
        </p:nvSpPr>
        <p:spPr/>
        <p:txBody>
          <a:bodyPr/>
          <a:lstStyle/>
          <a:p>
            <a:r>
              <a:rPr lang="en-GB"/>
              <a:t>Summing up</a:t>
            </a:r>
          </a:p>
        </p:txBody>
      </p:sp>
      <p:sp>
        <p:nvSpPr>
          <p:cNvPr id="5" name="Subtitle 4">
            <a:extLst>
              <a:ext uri="{FF2B5EF4-FFF2-40B4-BE49-F238E27FC236}">
                <a16:creationId xmlns:a16="http://schemas.microsoft.com/office/drawing/2014/main" id="{A820276D-8EA1-4367-A107-E2D2F3B081AE}"/>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35261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Writing the first draft</a:t>
            </a:r>
          </a:p>
        </p:txBody>
      </p:sp>
      <p:sp>
        <p:nvSpPr>
          <p:cNvPr id="3" name="Content Placeholder 2"/>
          <p:cNvSpPr>
            <a:spLocks noGrp="1"/>
          </p:cNvSpPr>
          <p:nvPr>
            <p:ph idx="1"/>
          </p:nvPr>
        </p:nvSpPr>
        <p:spPr/>
        <p:txBody>
          <a:bodyPr>
            <a:normAutofit/>
          </a:bodyPr>
          <a:lstStyle/>
          <a:p>
            <a:r>
              <a:rPr lang="en-GB" dirty="0"/>
              <a:t>Free writing maybe all you need to get started</a:t>
            </a:r>
          </a:p>
          <a:p>
            <a:r>
              <a:rPr lang="en-GB" dirty="0"/>
              <a:t>Ensure you structure your writing appropriately</a:t>
            </a:r>
          </a:p>
          <a:p>
            <a:pPr lvl="1"/>
            <a:r>
              <a:rPr lang="en-GB" dirty="0"/>
              <a:t>Decided on appropriate sub-heading or sections needed</a:t>
            </a:r>
          </a:p>
          <a:p>
            <a:pPr lvl="2"/>
            <a:r>
              <a:rPr lang="en-GB" dirty="0"/>
              <a:t>Easier to establish the main structure earlier on</a:t>
            </a:r>
          </a:p>
          <a:p>
            <a:pPr lvl="1"/>
            <a:r>
              <a:rPr lang="en-GB" dirty="0"/>
              <a:t>What is it that your tutor wants?</a:t>
            </a:r>
          </a:p>
          <a:p>
            <a:pPr lvl="1"/>
            <a:r>
              <a:rPr lang="en-GB" dirty="0"/>
              <a:t>How can you achieve this?</a:t>
            </a:r>
          </a:p>
          <a:p>
            <a:pPr marL="0" indent="0">
              <a:buNone/>
            </a:pPr>
            <a:endParaRPr lang="en-GB" dirty="0"/>
          </a:p>
        </p:txBody>
      </p:sp>
    </p:spTree>
    <p:extLst>
      <p:ext uri="{BB962C8B-B14F-4D97-AF65-F5344CB8AC3E}">
        <p14:creationId xmlns:p14="http://schemas.microsoft.com/office/powerpoint/2010/main" val="2888568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Keep writing</a:t>
            </a:r>
          </a:p>
        </p:txBody>
      </p:sp>
      <p:sp>
        <p:nvSpPr>
          <p:cNvPr id="3" name="Content Placeholder 2"/>
          <p:cNvSpPr>
            <a:spLocks noGrp="1"/>
          </p:cNvSpPr>
          <p:nvPr>
            <p:ph idx="1"/>
          </p:nvPr>
        </p:nvSpPr>
        <p:spPr/>
        <p:txBody>
          <a:bodyPr>
            <a:normAutofit/>
          </a:bodyPr>
          <a:lstStyle/>
          <a:p>
            <a:r>
              <a:rPr lang="en-GB" dirty="0">
                <a:cs typeface="Arial" pitchFamily="34" charset="0"/>
              </a:rPr>
              <a:t>Write regularly, 15-30 </a:t>
            </a:r>
            <a:r>
              <a:rPr lang="en-GB" dirty="0" err="1">
                <a:cs typeface="Arial" pitchFamily="34" charset="0"/>
              </a:rPr>
              <a:t>mins</a:t>
            </a:r>
            <a:r>
              <a:rPr lang="en-GB" dirty="0">
                <a:cs typeface="Arial" pitchFamily="34" charset="0"/>
              </a:rPr>
              <a:t> a day, to maintain momentum</a:t>
            </a:r>
          </a:p>
          <a:p>
            <a:r>
              <a:rPr lang="en-GB" dirty="0">
                <a:cs typeface="Arial" pitchFamily="34" charset="0"/>
              </a:rPr>
              <a:t>Avoid over elaborate writing, be concise and to the point; being aware of linking phrases and flow </a:t>
            </a:r>
          </a:p>
          <a:p>
            <a:r>
              <a:rPr lang="en-GB" dirty="0">
                <a:cs typeface="Arial" pitchFamily="34" charset="0"/>
              </a:rPr>
              <a:t>Proofread aloud and carefully to ensure proper language use and readability</a:t>
            </a:r>
          </a:p>
          <a:p>
            <a:r>
              <a:rPr lang="en-GB" dirty="0">
                <a:cs typeface="Arial" pitchFamily="34" charset="0"/>
              </a:rPr>
              <a:t>Talk about your ideas and writing as much as you can with others</a:t>
            </a:r>
          </a:p>
          <a:p>
            <a:r>
              <a:rPr lang="en-GB" dirty="0">
                <a:cs typeface="Arial" pitchFamily="34" charset="0"/>
              </a:rPr>
              <a:t>Read academic texts to see how they ‘sound’, follow the principles of their good practice</a:t>
            </a:r>
          </a:p>
          <a:p>
            <a:endParaRPr lang="en-GB" dirty="0">
              <a:latin typeface="Arial" pitchFamily="34" charset="0"/>
              <a:cs typeface="Arial" pitchFamily="34" charset="0"/>
            </a:endParaRPr>
          </a:p>
          <a:p>
            <a:endParaRPr lang="en-GB" dirty="0"/>
          </a:p>
        </p:txBody>
      </p:sp>
    </p:spTree>
    <p:extLst>
      <p:ext uri="{BB962C8B-B14F-4D97-AF65-F5344CB8AC3E}">
        <p14:creationId xmlns:p14="http://schemas.microsoft.com/office/powerpoint/2010/main" val="2121936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Report check list </a:t>
            </a:r>
          </a:p>
        </p:txBody>
      </p:sp>
      <p:sp>
        <p:nvSpPr>
          <p:cNvPr id="3" name="Content Placeholder 2"/>
          <p:cNvSpPr>
            <a:spLocks noGrp="1"/>
          </p:cNvSpPr>
          <p:nvPr>
            <p:ph idx="1"/>
          </p:nvPr>
        </p:nvSpPr>
        <p:spPr>
          <a:xfrm>
            <a:off x="838200" y="1463040"/>
            <a:ext cx="10744200" cy="4927599"/>
          </a:xfrm>
        </p:spPr>
        <p:txBody>
          <a:bodyPr>
            <a:normAutofit fontScale="70000" lnSpcReduction="20000"/>
          </a:bodyPr>
          <a:lstStyle/>
          <a:p>
            <a:pPr marL="514350" indent="-514350">
              <a:buFont typeface="+mj-lt"/>
              <a:buAutoNum type="arabicPeriod"/>
            </a:pPr>
            <a:r>
              <a:rPr lang="en-GB" dirty="0"/>
              <a:t>What is the purpose of this report, and has it fulfilled that clearly?</a:t>
            </a:r>
          </a:p>
          <a:p>
            <a:pPr marL="514350" indent="-514350">
              <a:buFont typeface="+mj-lt"/>
              <a:buAutoNum type="arabicPeriod"/>
            </a:pPr>
            <a:r>
              <a:rPr lang="en-GB" dirty="0"/>
              <a:t>Are your ideas presented logically?</a:t>
            </a:r>
          </a:p>
          <a:p>
            <a:pPr marL="514350" indent="-514350">
              <a:buFont typeface="+mj-lt"/>
              <a:buAutoNum type="arabicPeriod"/>
            </a:pPr>
            <a:r>
              <a:rPr lang="en-GB" dirty="0"/>
              <a:t>Is there enough information, is the information included accurate? </a:t>
            </a:r>
          </a:p>
          <a:p>
            <a:pPr marL="514350" indent="-514350">
              <a:buFont typeface="+mj-lt"/>
              <a:buAutoNum type="arabicPeriod"/>
            </a:pPr>
            <a:r>
              <a:rPr lang="en-GB" dirty="0"/>
              <a:t>Does the report cover all the key points? </a:t>
            </a:r>
          </a:p>
          <a:p>
            <a:pPr marL="514350" indent="-514350">
              <a:buFont typeface="+mj-lt"/>
              <a:buAutoNum type="arabicPeriod"/>
            </a:pPr>
            <a:r>
              <a:rPr lang="en-GB" dirty="0"/>
              <a:t>Do you </a:t>
            </a:r>
            <a:r>
              <a:rPr lang="en-GB" b="1" dirty="0"/>
              <a:t>analyse</a:t>
            </a:r>
            <a:r>
              <a:rPr lang="en-GB" dirty="0"/>
              <a:t> your evidence/data? </a:t>
            </a:r>
          </a:p>
          <a:p>
            <a:pPr marL="514350" indent="-514350">
              <a:buFont typeface="+mj-lt"/>
              <a:buAutoNum type="arabicPeriod"/>
            </a:pPr>
            <a:r>
              <a:rPr lang="en-GB" dirty="0"/>
              <a:t>Data &amp; information → conclusions → recommendations?</a:t>
            </a:r>
          </a:p>
          <a:p>
            <a:pPr marL="514350" indent="-514350">
              <a:buFont typeface="+mj-lt"/>
              <a:buAutoNum type="arabicPeriod"/>
            </a:pPr>
            <a:r>
              <a:rPr lang="en-GB" dirty="0"/>
              <a:t>Language, tone and style clear, direct and formal? </a:t>
            </a:r>
          </a:p>
          <a:p>
            <a:pPr marL="514350" indent="-514350">
              <a:buFont typeface="+mj-lt"/>
              <a:buAutoNum type="arabicPeriod"/>
            </a:pPr>
            <a:r>
              <a:rPr lang="en-GB" dirty="0"/>
              <a:t>Is the grammar, punctuation and spelling correct?</a:t>
            </a:r>
          </a:p>
          <a:p>
            <a:pPr marL="514350" indent="-514350">
              <a:buFont typeface="+mj-lt"/>
              <a:buAutoNum type="arabicPeriod"/>
            </a:pPr>
            <a:r>
              <a:rPr lang="en-GB" dirty="0"/>
              <a:t>Is the layout simple, clear, logical and consistent?</a:t>
            </a:r>
          </a:p>
          <a:p>
            <a:pPr marL="514350" indent="-514350">
              <a:buFont typeface="+mj-lt"/>
              <a:buAutoNum type="arabicPeriod"/>
            </a:pPr>
            <a:r>
              <a:rPr lang="en-GB" dirty="0"/>
              <a:t>Clear, useful figures and tables, integrated and referenced? </a:t>
            </a:r>
          </a:p>
          <a:p>
            <a:pPr marL="514350" indent="-514350">
              <a:buFont typeface="+mj-lt"/>
              <a:buAutoNum type="arabicPeriod"/>
            </a:pPr>
            <a:r>
              <a:rPr lang="en-GB" dirty="0"/>
              <a:t>Appropriate range of sources? Acknowledged properly? </a:t>
            </a:r>
          </a:p>
          <a:p>
            <a:pPr marL="514350" indent="-514350">
              <a:buFont typeface="+mj-lt"/>
              <a:buAutoNum type="arabicPeriod"/>
            </a:pPr>
            <a:r>
              <a:rPr lang="en-GB" dirty="0"/>
              <a:t>Should there be a glossary? If there is one, is it comprehensive?</a:t>
            </a:r>
          </a:p>
          <a:p>
            <a:pPr marL="514350" indent="-514350">
              <a:buFont typeface="+mj-lt"/>
              <a:buAutoNum type="arabicPeriod"/>
            </a:pPr>
            <a:r>
              <a:rPr lang="en-GB" dirty="0"/>
              <a:t>Are the appendices clearly labelled and signposted?</a:t>
            </a:r>
          </a:p>
          <a:p>
            <a:pPr marL="514350" indent="-514350">
              <a:buFont typeface="+mj-lt"/>
              <a:buAutoNum type="arabicPeriod"/>
            </a:pPr>
            <a:r>
              <a:rPr lang="en-GB" dirty="0"/>
              <a:t>Have you left it for a while, gone back and reviewed it?</a:t>
            </a:r>
          </a:p>
          <a:p>
            <a:endParaRPr lang="en-GB" dirty="0"/>
          </a:p>
        </p:txBody>
      </p:sp>
      <p:sp>
        <p:nvSpPr>
          <p:cNvPr id="5" name="Rectangle 4"/>
          <p:cNvSpPr/>
          <p:nvPr/>
        </p:nvSpPr>
        <p:spPr>
          <a:xfrm>
            <a:off x="1991545" y="6309320"/>
            <a:ext cx="3930307" cy="369332"/>
          </a:xfrm>
          <a:prstGeom prst="rect">
            <a:avLst/>
          </a:prstGeom>
        </p:spPr>
        <p:txBody>
          <a:bodyPr wrap="none">
            <a:spAutoFit/>
          </a:bodyPr>
          <a:lstStyle/>
          <a:p>
            <a:r>
              <a:rPr lang="en-GB" dirty="0"/>
              <a:t>(adapted from Burns and </a:t>
            </a:r>
            <a:r>
              <a:rPr lang="en-GB" dirty="0" err="1"/>
              <a:t>Sinfield</a:t>
            </a:r>
            <a:r>
              <a:rPr lang="en-GB" dirty="0"/>
              <a:t>, 2008)</a:t>
            </a:r>
          </a:p>
        </p:txBody>
      </p:sp>
    </p:spTree>
    <p:extLst>
      <p:ext uri="{BB962C8B-B14F-4D97-AF65-F5344CB8AC3E}">
        <p14:creationId xmlns:p14="http://schemas.microsoft.com/office/powerpoint/2010/main" val="1194744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Feedback on Jason’s workshop</a:t>
            </a:r>
          </a:p>
        </p:txBody>
      </p:sp>
      <p:sp>
        <p:nvSpPr>
          <p:cNvPr id="5" name="Right Arrow 4"/>
          <p:cNvSpPr/>
          <p:nvPr/>
        </p:nvSpPr>
        <p:spPr>
          <a:xfrm rot="20399232">
            <a:off x="109781" y="4823436"/>
            <a:ext cx="2664296"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Enter in web browser</a:t>
            </a:r>
          </a:p>
        </p:txBody>
      </p:sp>
      <p:sp>
        <p:nvSpPr>
          <p:cNvPr id="9" name="Rectangle 5"/>
          <p:cNvSpPr/>
          <p:nvPr/>
        </p:nvSpPr>
        <p:spPr>
          <a:xfrm>
            <a:off x="990600" y="3461499"/>
            <a:ext cx="6281189" cy="1015663"/>
          </a:xfrm>
          <a:prstGeom prst="rect">
            <a:avLst/>
          </a:prstGeom>
        </p:spPr>
        <p:txBody>
          <a:bodyPr wrap="square">
            <a:spAutoFit/>
          </a:bodyPr>
          <a:lstStyle/>
          <a:p>
            <a:r>
              <a:rPr lang="en-GB" sz="6000" u="sng">
                <a:solidFill>
                  <a:srgbClr val="323E4F"/>
                </a:solidFill>
                <a:latin typeface="Calibri" panose="020F0502020204030204" pitchFamily="34" charset="0"/>
                <a:ea typeface="Calibri" panose="020F0502020204030204" pitchFamily="34" charset="0"/>
                <a:hlinkClick r:id="rId3"/>
              </a:rPr>
              <a:t>bit.ly/3iuuDoo</a:t>
            </a:r>
            <a:endParaRPr lang="en-GB" sz="6000"/>
          </a:p>
        </p:txBody>
      </p:sp>
      <p:pic>
        <p:nvPicPr>
          <p:cNvPr id="10" name="Picture 2" descr="Image result for tell us what you thi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480298"/>
            <a:ext cx="5105400" cy="198120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picture containing indoor, piece, small&#10;&#10;Description automatically generated">
            <a:extLst>
              <a:ext uri="{FF2B5EF4-FFF2-40B4-BE49-F238E27FC236}">
                <a16:creationId xmlns:a16="http://schemas.microsoft.com/office/drawing/2014/main" id="{358779C9-7CD2-4AF2-AA6C-B6E76BF27D77}"/>
              </a:ext>
            </a:extLst>
          </p:cNvPr>
          <p:cNvPicPr>
            <a:picLocks noGrp="1" noChangeAspect="1"/>
          </p:cNvPicPr>
          <p:nvPr>
            <p:ph idx="1"/>
          </p:nvPr>
        </p:nvPicPr>
        <p:blipFill>
          <a:blip r:embed="rId5" cstate="email">
            <a:extLst>
              <a:ext uri="{28A0092B-C50C-407E-A947-70E740481C1C}">
                <a14:useLocalDpi xmlns:a14="http://schemas.microsoft.com/office/drawing/2010/main" val="0"/>
              </a:ext>
            </a:extLst>
          </a:blip>
          <a:stretch>
            <a:fillRect/>
          </a:stretch>
        </p:blipFill>
        <p:spPr>
          <a:xfrm>
            <a:off x="6835577" y="1690688"/>
            <a:ext cx="4032448" cy="4032448"/>
          </a:xfrm>
        </p:spPr>
      </p:pic>
    </p:spTree>
    <p:extLst>
      <p:ext uri="{BB962C8B-B14F-4D97-AF65-F5344CB8AC3E}">
        <p14:creationId xmlns:p14="http://schemas.microsoft.com/office/powerpoint/2010/main" val="4044931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3" y="3320859"/>
            <a:ext cx="4524973" cy="2076333"/>
          </a:xfrm>
        </p:spPr>
        <p:txBody>
          <a:bodyPr vert="horz" lIns="91440" tIns="45720" rIns="91440" bIns="45720" rtlCol="0" anchor="t">
            <a:normAutofit/>
          </a:bodyPr>
          <a:lstStyle/>
          <a:p>
            <a:r>
              <a:rPr lang="en-US" sz="4800"/>
              <a:t>Questions?</a:t>
            </a:r>
          </a:p>
        </p:txBody>
      </p:sp>
      <p:sp>
        <p:nvSpPr>
          <p:cNvPr id="71" name="Freeform: Shape 70">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C:\Users\jtruscott\Pictures\Learning Development Moodle\Question_mark_people_LD_Red.fw.png"/>
          <p:cNvPicPr>
            <a:picLocks noChangeAspect="1" noChangeArrowheads="1"/>
          </p:cNvPicPr>
          <p:nvPr/>
        </p:nvPicPr>
        <p:blipFill rotWithShape="1">
          <a:blip r:embed="rId3">
            <a:extLst>
              <a:ext uri="{28A0092B-C50C-407E-A947-70E740481C1C}">
                <a14:useLocalDpi xmlns:a14="http://schemas.microsoft.com/office/drawing/2010/main" val="0"/>
              </a:ext>
            </a:extLst>
          </a:blip>
          <a:srcRect r="-1" b="5110"/>
          <a:stretch/>
        </p:blipFill>
        <p:spPr bwMode="auto">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1627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852" t="6604" b="27085"/>
          <a:stretch/>
        </p:blipFill>
        <p:spPr bwMode="auto">
          <a:xfrm>
            <a:off x="6004560" y="2558574"/>
            <a:ext cx="4397797" cy="288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GB" dirty="0"/>
              <a:t>Free-writing</a:t>
            </a:r>
          </a:p>
        </p:txBody>
      </p:sp>
      <p:sp>
        <p:nvSpPr>
          <p:cNvPr id="5" name="Content Placeholder 4"/>
          <p:cNvSpPr>
            <a:spLocks noGrp="1"/>
          </p:cNvSpPr>
          <p:nvPr>
            <p:ph idx="1"/>
          </p:nvPr>
        </p:nvSpPr>
        <p:spPr/>
        <p:txBody>
          <a:bodyPr/>
          <a:lstStyle/>
          <a:p>
            <a:pPr marL="0" indent="0">
              <a:buNone/>
            </a:pPr>
            <a:r>
              <a:rPr lang="en-GB" dirty="0"/>
              <a:t>What do YOU think are the most important elements of report writing? </a:t>
            </a:r>
          </a:p>
          <a:p>
            <a:endParaRPr lang="en-GB" dirty="0"/>
          </a:p>
          <a:p>
            <a:r>
              <a:rPr lang="en-GB" dirty="0"/>
              <a:t>No rules just write</a:t>
            </a:r>
          </a:p>
          <a:p>
            <a:r>
              <a:rPr lang="en-GB" dirty="0"/>
              <a:t>3 minutes on the above question</a:t>
            </a:r>
          </a:p>
          <a:p>
            <a:r>
              <a:rPr lang="en-GB" dirty="0"/>
              <a:t>Overcomes writers block</a:t>
            </a:r>
          </a:p>
          <a:p>
            <a:endParaRPr lang="en-GB" dirty="0"/>
          </a:p>
          <a:p>
            <a:r>
              <a:rPr lang="en-GB" dirty="0"/>
              <a:t>Then how did it go?</a:t>
            </a:r>
          </a:p>
          <a:p>
            <a:endParaRPr lang="en-GB" dirty="0"/>
          </a:p>
        </p:txBody>
      </p:sp>
    </p:spTree>
    <p:extLst>
      <p:ext uri="{BB962C8B-B14F-4D97-AF65-F5344CB8AC3E}">
        <p14:creationId xmlns:p14="http://schemas.microsoft.com/office/powerpoint/2010/main" val="119735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5520" y="1628801"/>
            <a:ext cx="8496944" cy="4525963"/>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lvl="1" indent="0">
              <a:buNone/>
            </a:pPr>
            <a:endParaRPr lang="en-GB" dirty="0"/>
          </a:p>
        </p:txBody>
      </p:sp>
      <p:pic>
        <p:nvPicPr>
          <p:cNvPr id="4" name="Picture 2" descr="C:\Users\jtruscott\Downloads\6851053054_d2c492c6bb_z (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31" b="49365"/>
          <a:stretch/>
        </p:blipFill>
        <p:spPr bwMode="auto">
          <a:xfrm>
            <a:off x="0" y="0"/>
            <a:ext cx="12192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248544" y="5179135"/>
            <a:ext cx="8229600" cy="1143000"/>
          </a:xfrm>
        </p:spPr>
        <p:txBody>
          <a:bodyPr>
            <a:normAutofit fontScale="90000"/>
          </a:bodyPr>
          <a:lstStyle/>
          <a:p>
            <a:r>
              <a:rPr lang="en-GB" dirty="0"/>
              <a:t>A closer look at academic writing (Report writing)</a:t>
            </a:r>
          </a:p>
        </p:txBody>
      </p:sp>
      <p:sp>
        <p:nvSpPr>
          <p:cNvPr id="6" name="Content Placeholder 2"/>
          <p:cNvSpPr txBox="1">
            <a:spLocks/>
          </p:cNvSpPr>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a:p>
          <a:p>
            <a:endParaRPr lang="en-GB" dirty="0"/>
          </a:p>
          <a:p>
            <a:endParaRPr lang="en-GB" dirty="0"/>
          </a:p>
          <a:p>
            <a:endParaRPr lang="en-GB" dirty="0"/>
          </a:p>
          <a:p>
            <a:endParaRPr lang="en-GB" dirty="0"/>
          </a:p>
          <a:p>
            <a:endParaRPr lang="en-GB" dirty="0"/>
          </a:p>
          <a:p>
            <a:pPr marL="457200" lvl="1"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104677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a:t>What is the most important aspect of academic writing </a:t>
            </a:r>
            <a:br>
              <a:rPr lang="en-GB" dirty="0"/>
            </a:br>
            <a:r>
              <a:rPr lang="en-GB" dirty="0"/>
              <a:t>(and practice)?</a:t>
            </a:r>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187923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Critical thinking</a:t>
            </a:r>
          </a:p>
        </p:txBody>
      </p:sp>
      <p:sp>
        <p:nvSpPr>
          <p:cNvPr id="3" name="Content Placeholder 2"/>
          <p:cNvSpPr>
            <a:spLocks noGrp="1"/>
          </p:cNvSpPr>
          <p:nvPr>
            <p:ph idx="1"/>
          </p:nvPr>
        </p:nvSpPr>
        <p:spPr>
          <a:xfrm>
            <a:off x="1991544" y="1600201"/>
            <a:ext cx="8229600" cy="4525963"/>
          </a:xfrm>
        </p:spPr>
        <p:txBody>
          <a:bodyPr/>
          <a:lstStyle/>
          <a:p>
            <a:r>
              <a:rPr lang="en-GB" dirty="0"/>
              <a:t>This is the foundation of academic writing. Critical thinking can be linked to practice.</a:t>
            </a:r>
          </a:p>
        </p:txBody>
      </p:sp>
      <p:graphicFrame>
        <p:nvGraphicFramePr>
          <p:cNvPr id="4" name="Content Placeholder 3"/>
          <p:cNvGraphicFramePr>
            <a:graphicFrameLocks/>
          </p:cNvGraphicFramePr>
          <p:nvPr/>
        </p:nvGraphicFramePr>
        <p:xfrm>
          <a:off x="2114872" y="2924944"/>
          <a:ext cx="8229600" cy="302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7015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PRESENTATION_ID" val="90f8ca3c-6eff-41d6-b6fc-54e2aee26065"/>
  <p:tag name="SLIDO_APP_VERSION" val="0.15.1.1105"/>
</p:tagLst>
</file>

<file path=ppt/tags/tag2.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83530F9ADBD1D48AC3974C37B1F16E8" ma:contentTypeVersion="24" ma:contentTypeDescription="Create a new document." ma:contentTypeScope="" ma:versionID="70394ba201040ca3d815e3c4f7012274">
  <xsd:schema xmlns:xsd="http://www.w3.org/2001/XMLSchema" xmlns:xs="http://www.w3.org/2001/XMLSchema" xmlns:p="http://schemas.microsoft.com/office/2006/metadata/properties" xmlns:ns3="72339acb-e8cc-4142-9dab-9dca3e7dada8" xmlns:ns4="dc781de3-bafc-4db7-a392-5d8a9e9bc0f5" targetNamespace="http://schemas.microsoft.com/office/2006/metadata/properties" ma:root="true" ma:fieldsID="d0d4fd1207dbf170f06c018f7c6b1e9a" ns3:_="" ns4:_="">
    <xsd:import namespace="72339acb-e8cc-4142-9dab-9dca3e7dada8"/>
    <xsd:import namespace="dc781de3-bafc-4db7-a392-5d8a9e9bc0f5"/>
    <xsd:element name="properties">
      <xsd:complexType>
        <xsd:sequence>
          <xsd:element name="documentManagement">
            <xsd:complexType>
              <xsd:all>
                <xsd:element ref="ns3:SharedWithUsers" minOccurs="0"/>
                <xsd:element ref="ns3:SharedWithDetails" minOccurs="0"/>
                <xsd:element ref="ns3:SharingHintHash" minOccurs="0"/>
                <xsd:element ref="ns4:NotebookType" minOccurs="0"/>
                <xsd:element ref="ns4:FolderType" minOccurs="0"/>
                <xsd:element ref="ns4:Owner" minOccurs="0"/>
                <xsd:element ref="ns4:DefaultSectionNames" minOccurs="0"/>
                <xsd:element ref="ns4:AppVersion" minOccurs="0"/>
                <xsd:element ref="ns4:Teachers" minOccurs="0"/>
                <xsd:element ref="ns4:Students" minOccurs="0"/>
                <xsd:element ref="ns4:Student_Groups" minOccurs="0"/>
                <xsd:element ref="ns4:Invited_Teachers" minOccurs="0"/>
                <xsd:element ref="ns4:Invited_Students" minOccurs="0"/>
                <xsd:element ref="ns4:Self_Registration_Enabled"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339acb-e8cc-4142-9dab-9dca3e7dada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781de3-bafc-4db7-a392-5d8a9e9bc0f5" elementFormDefault="qualified">
    <xsd:import namespace="http://schemas.microsoft.com/office/2006/documentManagement/types"/>
    <xsd:import namespace="http://schemas.microsoft.com/office/infopath/2007/PartnerControls"/>
    <xsd:element name="NotebookType" ma:index="11" nillable="true" ma:displayName="Notebook Type" ma:internalName="NotebookType">
      <xsd:simpleType>
        <xsd:restriction base="dms:Text"/>
      </xsd:simpleType>
    </xsd:element>
    <xsd:element name="FolderType" ma:index="12" nillable="true" ma:displayName="Folder Type" ma:internalName="FolderType">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4" nillable="true" ma:displayName="Default Section Names" ma:internalName="DefaultSectionNames">
      <xsd:simpleType>
        <xsd:restriction base="dms:Note">
          <xsd:maxLength value="255"/>
        </xsd:restriction>
      </xsd:simpleType>
    </xsd:element>
    <xsd:element name="AppVersion" ma:index="15" nillable="true" ma:displayName="App Version" ma:internalName="AppVersion">
      <xsd:simpleType>
        <xsd:restriction base="dms:Text"/>
      </xsd:simpleType>
    </xsd:element>
    <xsd:element name="Teachers" ma:index="16"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7"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MediaServiceMetadata" ma:index="22" nillable="true" ma:displayName="MediaServiceMetadata" ma:description="" ma:hidden="true" ma:internalName="MediaServiceMetadata" ma:readOnly="true">
      <xsd:simpleType>
        <xsd:restriction base="dms:Note"/>
      </xsd:simpleType>
    </xsd:element>
    <xsd:element name="MediaServiceFastMetadata" ma:index="23" nillable="true" ma:displayName="MediaServiceFastMetadata" ma:description="" ma:hidden="true" ma:internalName="MediaServiceFastMetadata" ma:readOnly="true">
      <xsd:simpleType>
        <xsd:restriction base="dms:Note"/>
      </xsd:simpleType>
    </xsd:element>
    <xsd:element name="MediaServiceAutoTags" ma:index="24" nillable="true" ma:displayName="MediaServiceAutoTags" ma:description=""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6" nillable="true" ma:displayName="MediaServiceLocation" ma:internalName="MediaServiceLocation" ma:readOnly="true">
      <xsd:simpleType>
        <xsd:restriction base="dms:Text"/>
      </xsd:simpleType>
    </xsd:element>
    <xsd:element name="MediaServiceOCR" ma:index="27" nillable="true" ma:displayName="MediaServiceOCR" ma:internalName="MediaServiceOCR" ma:readOnly="true">
      <xsd:simpleType>
        <xsd:restriction base="dms:Note">
          <xsd:maxLength value="255"/>
        </xsd:restriction>
      </xsd:simpleType>
    </xsd:element>
    <xsd:element name="MediaServiceGenerationTime" ma:index="28" nillable="true" ma:displayName="MediaServiceGenerationTime" ma:hidden="true" ma:internalName="MediaServiceGenerationTime" ma:readOnly="true">
      <xsd:simpleType>
        <xsd:restriction base="dms:Text"/>
      </xsd:simpleType>
    </xsd:element>
    <xsd:element name="MediaServiceEventHashCode" ma:index="29" nillable="true" ma:displayName="MediaServiceEventHashCode" ma:hidden="true" ma:internalName="MediaServiceEventHashCode" ma:readOnly="true">
      <xsd:simpleType>
        <xsd:restriction base="dms:Text"/>
      </xsd:simpleType>
    </xsd:element>
    <xsd:element name="MediaServiceAutoKeyPoints" ma:index="30" nillable="true" ma:displayName="MediaServiceAutoKeyPoints" ma:hidden="true" ma:internalName="MediaServiceAutoKeyPoints" ma:readOnly="true">
      <xsd:simpleType>
        <xsd:restriction base="dms:Note"/>
      </xsd:simpleType>
    </xsd:element>
    <xsd:element name="MediaServiceKeyPoints" ma:index="3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otebookType xmlns="dc781de3-bafc-4db7-a392-5d8a9e9bc0f5" xsi:nil="true"/>
    <Invited_Students xmlns="dc781de3-bafc-4db7-a392-5d8a9e9bc0f5" xsi:nil="true"/>
    <FolderType xmlns="dc781de3-bafc-4db7-a392-5d8a9e9bc0f5" xsi:nil="true"/>
    <Owner xmlns="dc781de3-bafc-4db7-a392-5d8a9e9bc0f5">
      <UserInfo>
        <DisplayName/>
        <AccountId xsi:nil="true"/>
        <AccountType/>
      </UserInfo>
    </Owner>
    <AppVersion xmlns="dc781de3-bafc-4db7-a392-5d8a9e9bc0f5" xsi:nil="true"/>
    <DefaultSectionNames xmlns="dc781de3-bafc-4db7-a392-5d8a9e9bc0f5" xsi:nil="true"/>
    <Teachers xmlns="dc781de3-bafc-4db7-a392-5d8a9e9bc0f5">
      <UserInfo>
        <DisplayName/>
        <AccountId xsi:nil="true"/>
        <AccountType/>
      </UserInfo>
    </Teachers>
    <Students xmlns="dc781de3-bafc-4db7-a392-5d8a9e9bc0f5">
      <UserInfo>
        <DisplayName/>
        <AccountId xsi:nil="true"/>
        <AccountType/>
      </UserInfo>
    </Students>
    <Student_Groups xmlns="dc781de3-bafc-4db7-a392-5d8a9e9bc0f5">
      <UserInfo>
        <DisplayName/>
        <AccountId xsi:nil="true"/>
        <AccountType/>
      </UserInfo>
    </Student_Groups>
    <Invited_Teachers xmlns="dc781de3-bafc-4db7-a392-5d8a9e9bc0f5" xsi:nil="true"/>
    <Self_Registration_Enabled xmlns="dc781de3-bafc-4db7-a392-5d8a9e9bc0f5" xsi:nil="true"/>
  </documentManagement>
</p:properties>
</file>

<file path=customXml/itemProps1.xml><?xml version="1.0" encoding="utf-8"?>
<ds:datastoreItem xmlns:ds="http://schemas.openxmlformats.org/officeDocument/2006/customXml" ds:itemID="{D914A24A-AE50-40D2-B643-CA4662CAD4E3}">
  <ds:schemaRefs>
    <ds:schemaRef ds:uri="http://schemas.microsoft.com/sharepoint/v3/contenttype/forms"/>
  </ds:schemaRefs>
</ds:datastoreItem>
</file>

<file path=customXml/itemProps2.xml><?xml version="1.0" encoding="utf-8"?>
<ds:datastoreItem xmlns:ds="http://schemas.openxmlformats.org/officeDocument/2006/customXml" ds:itemID="{7B8BA090-005D-493F-9B97-409955E57354}">
  <ds:schemaRefs>
    <ds:schemaRef ds:uri="72339acb-e8cc-4142-9dab-9dca3e7dada8"/>
    <ds:schemaRef ds:uri="dc781de3-bafc-4db7-a392-5d8a9e9bc0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E130227-B83E-46B1-A790-D8C450B002D8}">
  <ds:schemaRefs>
    <ds:schemaRef ds:uri="http://www.w3.org/XML/1998/namespace"/>
    <ds:schemaRef ds:uri="http://purl.org/dc/dcmitype/"/>
    <ds:schemaRef ds:uri="http://purl.org/dc/terms/"/>
    <ds:schemaRef ds:uri="http://schemas.microsoft.com/office/2006/metadata/properties"/>
    <ds:schemaRef ds:uri="http://purl.org/dc/elements/1.1/"/>
    <ds:schemaRef ds:uri="72339acb-e8cc-4142-9dab-9dca3e7dada8"/>
    <ds:schemaRef ds:uri="http://schemas.microsoft.com/office/2006/documentManagement/types"/>
    <ds:schemaRef ds:uri="http://schemas.microsoft.com/office/infopath/2007/PartnerControls"/>
    <ds:schemaRef ds:uri="http://schemas.openxmlformats.org/package/2006/metadata/core-properties"/>
    <ds:schemaRef ds:uri="dc781de3-bafc-4db7-a392-5d8a9e9bc0f5"/>
  </ds:schemaRefs>
</ds:datastoreItem>
</file>

<file path=docProps/app.xml><?xml version="1.0" encoding="utf-8"?>
<Properties xmlns="http://schemas.openxmlformats.org/officeDocument/2006/extended-properties" xmlns:vt="http://schemas.openxmlformats.org/officeDocument/2006/docPropsVTypes">
  <TotalTime>1088</TotalTime>
  <Words>5224</Words>
  <Application>Microsoft Office PowerPoint</Application>
  <PresentationFormat>Widescreen</PresentationFormat>
  <Paragraphs>666</Paragraphs>
  <Slides>56</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Calibri Light</vt:lpstr>
      <vt:lpstr>Monotype Sorts</vt:lpstr>
      <vt:lpstr>Calibri</vt:lpstr>
      <vt:lpstr>Arial</vt:lpstr>
      <vt:lpstr>Office Theme</vt:lpstr>
      <vt:lpstr>Report writing &amp; Critical thinking PROJ324/325</vt:lpstr>
      <vt:lpstr>We can help with:</vt:lpstr>
      <vt:lpstr>The ‘Digital’ Writing Café</vt:lpstr>
      <vt:lpstr>Open Hours</vt:lpstr>
      <vt:lpstr>Further details here:</vt:lpstr>
      <vt:lpstr>Free-writing</vt:lpstr>
      <vt:lpstr>A closer look at academic writing (Report writing)</vt:lpstr>
      <vt:lpstr>What is the most important aspect of academic writing  (and practice)?</vt:lpstr>
      <vt:lpstr>Critical thinking</vt:lpstr>
      <vt:lpstr>Thinking critically</vt:lpstr>
      <vt:lpstr>Typical academic writing</vt:lpstr>
      <vt:lpstr>PowerPoint Presentation</vt:lpstr>
      <vt:lpstr>Deconstructing report writing</vt:lpstr>
      <vt:lpstr>Differences between  reports and essays</vt:lpstr>
      <vt:lpstr>Third person</vt:lpstr>
      <vt:lpstr>What is required for the assignment?</vt:lpstr>
      <vt:lpstr>Understanding the brief  or creating a title</vt:lpstr>
      <vt:lpstr>Good presentation (title page)</vt:lpstr>
      <vt:lpstr>PowerPoint Presentation</vt:lpstr>
      <vt:lpstr>Report writing (numbered)</vt:lpstr>
      <vt:lpstr>What should I write?</vt:lpstr>
      <vt:lpstr>Main body</vt:lpstr>
      <vt:lpstr>What should I write?</vt:lpstr>
      <vt:lpstr>Main body (contents)</vt:lpstr>
      <vt:lpstr>Main body (DO NOTs)</vt:lpstr>
      <vt:lpstr>PowerPoint Presentation</vt:lpstr>
      <vt:lpstr>Academic writing / Critical writing</vt:lpstr>
      <vt:lpstr>Imagine you are a Film director…  </vt:lpstr>
      <vt:lpstr>Script 1</vt:lpstr>
      <vt:lpstr>Script 2</vt:lpstr>
      <vt:lpstr>Script 3</vt:lpstr>
      <vt:lpstr>PowerPoint Presentation</vt:lpstr>
      <vt:lpstr>Sentence flow</vt:lpstr>
      <vt:lpstr>Sentence flow</vt:lpstr>
      <vt:lpstr>Paragraphs</vt:lpstr>
      <vt:lpstr>Making paragraphs flow</vt:lpstr>
      <vt:lpstr>Critical thinking</vt:lpstr>
      <vt:lpstr>Describe, Analyse and Evaluate</vt:lpstr>
      <vt:lpstr>Writing with critical language</vt:lpstr>
      <vt:lpstr>Other examples</vt:lpstr>
      <vt:lpstr>Making an argument?</vt:lpstr>
      <vt:lpstr>Developing arguments</vt:lpstr>
      <vt:lpstr>How to reference</vt:lpstr>
      <vt:lpstr>How to reference a book (example)</vt:lpstr>
      <vt:lpstr>How to reference (journals)</vt:lpstr>
      <vt:lpstr>Reference list (Harvard: alphabetical order)</vt:lpstr>
      <vt:lpstr>References</vt:lpstr>
      <vt:lpstr>Bibliography</vt:lpstr>
      <vt:lpstr>Appendices</vt:lpstr>
      <vt:lpstr>Think about why you are writing</vt:lpstr>
      <vt:lpstr>Summing up</vt:lpstr>
      <vt:lpstr>Writing the first draft</vt:lpstr>
      <vt:lpstr>Keep writing</vt:lpstr>
      <vt:lpstr>Report check list </vt:lpstr>
      <vt:lpstr>Feedback on Jason’s workshop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thinking  and writing Masters level</dc:title>
  <dc:creator>Jason Truscott</dc:creator>
  <cp:lastModifiedBy>Jason Truscott</cp:lastModifiedBy>
  <cp:revision>16</cp:revision>
  <dcterms:created xsi:type="dcterms:W3CDTF">2021-01-22T16:55:30Z</dcterms:created>
  <dcterms:modified xsi:type="dcterms:W3CDTF">2021-03-10T09:24:49Z</dcterms:modified>
</cp:coreProperties>
</file>